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548" r:id="rId2"/>
    <p:sldId id="515" r:id="rId3"/>
    <p:sldId id="516" r:id="rId4"/>
    <p:sldId id="517" r:id="rId5"/>
    <p:sldId id="540" r:id="rId6"/>
    <p:sldId id="539" r:id="rId7"/>
    <p:sldId id="509" r:id="rId8"/>
    <p:sldId id="518" r:id="rId9"/>
    <p:sldId id="465" r:id="rId10"/>
    <p:sldId id="541" r:id="rId11"/>
    <p:sldId id="520" r:id="rId12"/>
    <p:sldId id="545" r:id="rId13"/>
    <p:sldId id="542" r:id="rId14"/>
    <p:sldId id="543" r:id="rId15"/>
    <p:sldId id="546" r:id="rId16"/>
    <p:sldId id="544" r:id="rId17"/>
    <p:sldId id="547" r:id="rId18"/>
    <p:sldId id="537"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F3"/>
    <a:srgbClr val="D38FC0"/>
    <a:srgbClr val="D57DB4"/>
    <a:srgbClr val="E989C6"/>
    <a:srgbClr val="EC6540"/>
    <a:srgbClr val="00FF00"/>
    <a:srgbClr val="0000FF"/>
    <a:srgbClr val="BBE0E3"/>
    <a:srgbClr val="82AAE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77658" autoAdjust="0"/>
  </p:normalViewPr>
  <p:slideViewPr>
    <p:cSldViewPr snapToGrid="0">
      <p:cViewPr varScale="1">
        <p:scale>
          <a:sx n="85" d="100"/>
          <a:sy n="85" d="100"/>
        </p:scale>
        <p:origin x="1560" y="184"/>
      </p:cViewPr>
      <p:guideLst>
        <p:guide orient="horz" pos="2160"/>
        <p:guide pos="3847"/>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00" d="100"/>
        <a:sy n="100" d="100"/>
      </p:scale>
      <p:origin x="0" y="0"/>
    </p:cViewPr>
  </p:sorterViewPr>
  <p:notesViewPr>
    <p:cSldViewPr snapToGrid="0">
      <p:cViewPr varScale="1">
        <p:scale>
          <a:sx n="60" d="100"/>
          <a:sy n="60" d="100"/>
        </p:scale>
        <p:origin x="248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C819A-8179-46E2-AD17-BB7D8349ED3B}" type="datetimeFigureOut">
              <a:rPr lang="zh-CN" altLang="en-US" smtClean="0"/>
              <a:t>2022/7/10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9E67B-33F0-4C78-A6F0-6E909263A1D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b="1" dirty="0">
                <a:solidFill>
                  <a:srgbClr val="D4D4D4"/>
                </a:solidFill>
                <a:effectLst/>
                <a:latin typeface="Consolas" panose="020B0609020204030204" pitchFamily="49" charset="0"/>
              </a:rPr>
              <a:t>Hello, everyone. I am very glad to report our research here.</a:t>
            </a:r>
          </a:p>
          <a:p>
            <a:r>
              <a:rPr lang="en-US" altLang="zh-CN" b="1" dirty="0">
                <a:solidFill>
                  <a:srgbClr val="D4D4D4"/>
                </a:solidFill>
                <a:effectLst/>
                <a:latin typeface="Consolas" panose="020B0609020204030204" pitchFamily="49" charset="0"/>
              </a:rPr>
              <a:t>My presentation is </a:t>
            </a:r>
            <a:r>
              <a:rPr lang="en-US" altLang="zh-CN" sz="1200" b="1" dirty="0">
                <a:latin typeface="+mn-lt"/>
              </a:rPr>
              <a:t>Fast and accurate ellipse detection via disjoint-set forest.</a:t>
            </a:r>
          </a:p>
          <a:p>
            <a:endParaRPr lang="en-US" altLang="zh-CN" sz="1200" b="1" dirty="0">
              <a:solidFill>
                <a:srgbClr val="D4D4D4"/>
              </a:solidFill>
              <a:effectLst/>
              <a:latin typeface="+mn-lt"/>
            </a:endParaRPr>
          </a:p>
          <a:p>
            <a:r>
              <a:rPr lang="en-US" altLang="zh-CN" sz="1200" b="1" dirty="0">
                <a:solidFill>
                  <a:srgbClr val="D4D4D4"/>
                </a:solidFill>
                <a:effectLst/>
                <a:latin typeface="+mn-lt"/>
              </a:rPr>
              <a:t>15</a:t>
            </a:r>
            <a:endParaRPr lang="en-US" altLang="zh-CN"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10"/>
          </p:nvPr>
        </p:nvSpPr>
        <p:spPr/>
        <p:txBody>
          <a:bodyPr/>
          <a:lstStyle/>
          <a:p>
            <a:fld id="{1A59E67B-33F0-4C78-A6F0-6E909263A1D7}" type="slidenum">
              <a:rPr lang="zh-CN" altLang="en-US" smtClean="0">
                <a:solidFill>
                  <a:prstClr val="black"/>
                </a:solidFill>
              </a:rPr>
              <a:t>1</a:t>
            </a:fld>
            <a:endParaRPr lang="zh-CN" altLang="en-US">
              <a:solidFill>
                <a:prstClr val="black"/>
              </a:solidFill>
            </a:endParaRPr>
          </a:p>
        </p:txBody>
      </p:sp>
    </p:spTree>
    <p:extLst>
      <p:ext uri="{BB962C8B-B14F-4D97-AF65-F5344CB8AC3E}">
        <p14:creationId xmlns:p14="http://schemas.microsoft.com/office/powerpoint/2010/main" val="278282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To depress false detections, we sample n points from the elliptical parameter equation.</a:t>
            </a:r>
          </a:p>
          <a:p>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Count the number of pixels that the angle between the ellipse and pixel gradients are less than a pre-defined threshold.</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Then we will get a match score to distinguish if the candidate ellipse is true or false.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20</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Next, I will introduce the four grouping constraints used in our </a:t>
            </a:r>
            <a:r>
              <a:rPr lang="en-US" altLang="zh-CN" b="1" dirty="0">
                <a:solidFill>
                  <a:srgbClr val="D4D4D4"/>
                </a:solidFill>
                <a:effectLst/>
                <a:latin typeface="Consolas" panose="020B0609020204030204" pitchFamily="49" charset="0"/>
              </a:rPr>
              <a:t>directed graph construction.</a:t>
            </a:r>
          </a:p>
          <a:p>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The first constraint</a:t>
            </a:r>
            <a:r>
              <a:rPr lang="zh-CN" altLang="en-US" b="1" dirty="0"/>
              <a:t> </a:t>
            </a:r>
            <a:r>
              <a:rPr lang="en-US" altLang="zh-CN" b="1" dirty="0"/>
              <a:t>is</a:t>
            </a:r>
            <a:r>
              <a:rPr lang="zh-CN" altLang="en-US" b="1" dirty="0"/>
              <a:t> </a:t>
            </a:r>
            <a:r>
              <a:rPr lang="en-US" altLang="zh-CN" b="1" dirty="0"/>
              <a:t>position.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This constraint requires the midpoints of two arcs locating at the both sides of two arc’s chords.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This constraint indeed reflects the convexity of two elliptical arcs in the two half planes.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20</a:t>
            </a:r>
            <a:endParaRPr lang="zh-CN" altLang="en-US" b="1" dirty="0"/>
          </a:p>
          <a:p>
            <a:endParaRPr lang="en-US" altLang="zh-CN" b="0"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10"/>
          </p:nvPr>
        </p:nvSpPr>
        <p:spPr/>
        <p:txBody>
          <a:bodyPr/>
          <a:lstStyle/>
          <a:p>
            <a:fld id="{1A59E67B-33F0-4C78-A6F0-6E909263A1D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The second one is blending constraint.</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It requires no inflection point at the joint of two arc segments.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This constraint can reduce the concentric arcs for grouping</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10</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The third one is arc length constraint, which requires the length difference of two arcs  below some threshold.</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Because if the length difference of two arcs is too large, the long arc will play a dominant role among the fitting, which is almost the same as the long arc fitting alone, hence such a directed edge has little effect on the detection result.</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20</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The  last constraint is distance.</a:t>
            </a:r>
          </a:p>
          <a:p>
            <a:r>
              <a:rPr lang="en-US" altLang="zh-CN" b="1" dirty="0"/>
              <a:t>Due to the limited object shape in images, two arcs with large distance are less likely from the same ellipse.</a:t>
            </a:r>
          </a:p>
          <a:p>
            <a:endParaRPr lang="en-US" altLang="zh-CN" b="1" dirty="0"/>
          </a:p>
          <a:p>
            <a:r>
              <a:rPr lang="en-US" altLang="zh-CN" b="1" dirty="0"/>
              <a:t>10</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We conduct many experiments to validate our method.</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Incomplete ellipses are quite common in practical scenarios, which is one of the challenges in ellipse detection.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As  observed, the </a:t>
            </a:r>
            <a:r>
              <a:rPr lang="en-US" altLang="zh-CN" b="1" dirty="0">
                <a:sym typeface="+mn-ea"/>
              </a:rPr>
              <a:t>proposed method attains comparable precision with Shen and Meng.</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ym typeface="+mn-ea"/>
              </a:rPr>
              <a:t>but We won the highest recall and F-measure, indicating that our method can find as many correct combinations of elliptic arcs as possible.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sym typeface="+mn-ea"/>
              </a:rPr>
              <a:t>40</a:t>
            </a:r>
            <a:endParaRPr lang="en-US" altLang="zh-CN" sz="1200" b="1" kern="1200" dirty="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Moreover, we test the  our method’s performance on four public real-world datasets, including Prasad+ , Random, Smartphone  and Tableware. </a:t>
            </a:r>
          </a:p>
          <a:p>
            <a:endParaRPr lang="en-US" altLang="zh-CN" b="1" dirty="0"/>
          </a:p>
          <a:p>
            <a:r>
              <a:rPr lang="en-US" altLang="zh-CN" b="1" dirty="0"/>
              <a:t>Our method achieves the  best F-measure on the three datasets.</a:t>
            </a:r>
          </a:p>
          <a:p>
            <a:endParaRPr lang="en-US" altLang="zh-CN" b="1" dirty="0"/>
          </a:p>
          <a:p>
            <a:r>
              <a:rPr lang="en-US" altLang="zh-CN" b="1" dirty="0"/>
              <a:t>We particularly test the performance on  a concentric dataset </a:t>
            </a:r>
            <a:r>
              <a:rPr lang="en-US" altLang="zh-CN" b="1" dirty="0">
                <a:sym typeface="+mn-ea"/>
              </a:rPr>
              <a:t>collected by ourselves</a:t>
            </a:r>
            <a:r>
              <a:rPr lang="en-US" altLang="zh-CN" b="1" dirty="0"/>
              <a:t>, which has a number of images with concentric ellipse structure.</a:t>
            </a:r>
          </a:p>
          <a:p>
            <a:endParaRPr lang="en-US" altLang="zh-CN" b="1" dirty="0"/>
          </a:p>
          <a:p>
            <a:r>
              <a:rPr lang="en-US" altLang="zh-CN" b="1" dirty="0"/>
              <a:t>Our method is much better than the SOTA approach.</a:t>
            </a:r>
          </a:p>
          <a:p>
            <a:endParaRPr lang="en-US" altLang="zh-CN" b="1" dirty="0"/>
          </a:p>
          <a:p>
            <a:r>
              <a:rPr lang="en-US" altLang="zh-CN" b="1" dirty="0"/>
              <a:t>30</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We present some results in concentric </a:t>
            </a:r>
            <a:r>
              <a:rPr lang="en-US" altLang="zh-CN" sz="1200" b="1" kern="1200" dirty="0">
                <a:solidFill>
                  <a:schemeClr val="tx1"/>
                </a:solidFill>
                <a:latin typeface="+mn-lt"/>
                <a:ea typeface="+mn-ea"/>
                <a:cs typeface="+mn-cs"/>
              </a:rPr>
              <a:t>experiments.</a:t>
            </a:r>
          </a:p>
          <a:p>
            <a:endParaRPr lang="en-US" altLang="zh-CN" sz="1200" b="1" kern="1200" dirty="0">
              <a:solidFill>
                <a:schemeClr val="tx1"/>
              </a:solidFill>
              <a:latin typeface="+mn-lt"/>
              <a:ea typeface="+mn-ea"/>
              <a:cs typeface="+mn-cs"/>
            </a:endParaRPr>
          </a:p>
          <a:p>
            <a:r>
              <a:rPr lang="en-US" altLang="zh-CN" sz="1200" b="1" kern="1200" dirty="0">
                <a:solidFill>
                  <a:schemeClr val="tx1"/>
                </a:solidFill>
                <a:latin typeface="+mn-lt"/>
                <a:ea typeface="+mn-ea"/>
                <a:cs typeface="+mn-cs"/>
              </a:rPr>
              <a:t>Compared with </a:t>
            </a:r>
            <a:r>
              <a:rPr lang="en-US" altLang="zh-CN" b="1" dirty="0"/>
              <a:t>the state-of-art </a:t>
            </a:r>
            <a:r>
              <a:rPr lang="en-US" altLang="zh-CN" b="1" i="0" dirty="0">
                <a:solidFill>
                  <a:srgbClr val="333333"/>
                </a:solidFill>
                <a:effectLst/>
                <a:latin typeface="Arial" panose="020B0604020202020204" pitchFamily="34" charset="0"/>
              </a:rPr>
              <a:t>method</a:t>
            </a:r>
            <a:r>
              <a:rPr lang="en-US" altLang="zh-CN" sz="1200" b="1" kern="1200" dirty="0">
                <a:solidFill>
                  <a:schemeClr val="tx1"/>
                </a:solidFill>
                <a:latin typeface="+mn-lt"/>
                <a:ea typeface="+mn-ea"/>
                <a:cs typeface="+mn-cs"/>
              </a:rPr>
              <a:t>, our method detects all concentric ellipses.</a:t>
            </a:r>
          </a:p>
          <a:p>
            <a:r>
              <a:rPr lang="zh-CN" altLang="en-US" sz="1200" b="1" kern="1200" dirty="0">
                <a:solidFill>
                  <a:schemeClr val="tx1"/>
                </a:solidFill>
                <a:latin typeface="+mn-lt"/>
                <a:ea typeface="+mn-ea"/>
                <a:cs typeface="+mn-cs"/>
              </a:rPr>
              <a:t>点一下，播放动画</a:t>
            </a:r>
            <a:endParaRPr lang="en-US" altLang="zh-CN" sz="1200" b="1" kern="1200" dirty="0">
              <a:solidFill>
                <a:schemeClr val="tx1"/>
              </a:solidFill>
              <a:latin typeface="+mn-lt"/>
              <a:ea typeface="+mn-ea"/>
              <a:cs typeface="+mn-cs"/>
            </a:endParaRPr>
          </a:p>
          <a:p>
            <a:endParaRPr lang="en-US" altLang="zh-CN" sz="1200" b="1" kern="1200" dirty="0">
              <a:solidFill>
                <a:schemeClr val="tx1"/>
              </a:solidFill>
              <a:latin typeface="+mn-lt"/>
              <a:ea typeface="+mn-ea"/>
              <a:cs typeface="+mn-cs"/>
            </a:endParaRPr>
          </a:p>
          <a:p>
            <a:r>
              <a:rPr lang="en-US" altLang="zh-CN" b="1" dirty="0"/>
              <a:t>Even in the challenging case of the second row with dense concentric ellipses</a:t>
            </a:r>
            <a:r>
              <a:rPr lang="zh-CN" altLang="en-US" b="1" dirty="0"/>
              <a:t>，</a:t>
            </a:r>
            <a:r>
              <a:rPr lang="en-US" altLang="zh-CN" b="1" dirty="0"/>
              <a:t>our method can still successfully detect ellipses, reporting clear inner and outer structures.</a:t>
            </a:r>
          </a:p>
          <a:p>
            <a:endParaRPr lang="en-US" altLang="zh-CN" b="1" dirty="0"/>
          </a:p>
          <a:p>
            <a:r>
              <a:rPr lang="en-US" altLang="zh-CN" b="1" dirty="0"/>
              <a:t>20</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That's all my presentation, thanks for listening. our code is publicly available online.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You </a:t>
            </a:r>
            <a:r>
              <a:rPr lang="zh-CN" altLang="en-US" b="1" dirty="0">
                <a:solidFill>
                  <a:srgbClr val="D4D4D4"/>
                </a:solidFill>
                <a:effectLst/>
                <a:latin typeface="Consolas" panose="020B0609020204030204" pitchFamily="49" charset="0"/>
              </a:rPr>
              <a:t> </a:t>
            </a:r>
            <a:r>
              <a:rPr lang="en-US" altLang="zh-CN" b="1" dirty="0">
                <a:solidFill>
                  <a:srgbClr val="D4D4D4"/>
                </a:solidFill>
                <a:effectLst/>
                <a:latin typeface="Consolas" panose="020B0609020204030204" pitchFamily="49" charset="0"/>
              </a:rPr>
              <a:t>can scan the code to get it.</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10</a:t>
            </a:r>
            <a:endParaRPr lang="zh-CN" altLang="en-US"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1A59E67B-33F0-4C78-A6F0-6E909263A1D7}"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b="1" kern="1200" dirty="0">
                <a:solidFill>
                  <a:schemeClr val="tx1"/>
                </a:solidFill>
                <a:latin typeface="+mn-lt"/>
                <a:ea typeface="+mn-ea"/>
                <a:cs typeface="+mn-cs"/>
              </a:rPr>
              <a:t>Given an input image, </a:t>
            </a:r>
          </a:p>
          <a:p>
            <a:pPr algn="just"/>
            <a:r>
              <a:rPr lang="en-US" altLang="zh-CN" sz="1200" b="1" kern="1200" dirty="0">
                <a:solidFill>
                  <a:schemeClr val="tx1"/>
                </a:solidFill>
                <a:latin typeface="+mn-lt"/>
                <a:ea typeface="+mn-ea"/>
                <a:cs typeface="+mn-cs"/>
              </a:rPr>
              <a:t>the goal of ellipse detection is to find all the </a:t>
            </a:r>
            <a:r>
              <a:rPr lang="en-US" altLang="zh-CN" b="1" dirty="0">
                <a:sym typeface="+mn-ea"/>
              </a:rPr>
              <a:t>ellipses, </a:t>
            </a:r>
          </a:p>
          <a:p>
            <a:pPr algn="just"/>
            <a:r>
              <a:rPr lang="en-US" altLang="zh-CN" b="1" dirty="0">
                <a:sym typeface="+mn-ea"/>
              </a:rPr>
              <a:t>and</a:t>
            </a:r>
            <a:r>
              <a:rPr lang="en-US" altLang="zh-CN" sz="1200" b="1" kern="1200" dirty="0">
                <a:solidFill>
                  <a:schemeClr val="tx1"/>
                </a:solidFill>
                <a:latin typeface="+mn-lt"/>
                <a:ea typeface="+mn-ea"/>
                <a:cs typeface="+mn-cs"/>
              </a:rPr>
              <a:t> estimate the elliptical parameters accurately.</a:t>
            </a:r>
          </a:p>
          <a:p>
            <a:pPr algn="just"/>
            <a:r>
              <a:rPr lang="en-US" altLang="zh-CN" sz="1200" b="1" kern="1200" dirty="0">
                <a:solidFill>
                  <a:schemeClr val="tx1"/>
                </a:solidFill>
                <a:latin typeface="+mn-lt"/>
                <a:ea typeface="+mn-ea"/>
                <a:cs typeface="+mn-cs"/>
              </a:rPr>
              <a:t>Typically, we concern about two criteria, </a:t>
            </a:r>
          </a:p>
          <a:p>
            <a:pPr algn="just"/>
            <a:r>
              <a:rPr lang="en-US" altLang="zh-CN" sz="1200" b="1" kern="1200" dirty="0">
                <a:solidFill>
                  <a:schemeClr val="tx1"/>
                </a:solidFill>
                <a:latin typeface="+mn-lt"/>
                <a:ea typeface="+mn-ea"/>
                <a:cs typeface="+mn-cs"/>
              </a:rPr>
              <a:t>the detection quality including </a:t>
            </a:r>
          </a:p>
          <a:p>
            <a:pPr algn="just"/>
            <a:r>
              <a:rPr lang="en-US" altLang="zh-CN" sz="1200" b="1" kern="1200" dirty="0">
                <a:solidFill>
                  <a:schemeClr val="tx1"/>
                </a:solidFill>
                <a:latin typeface="+mn-lt"/>
                <a:ea typeface="+mn-ea"/>
                <a:cs typeface="+mn-cs"/>
              </a:rPr>
              <a:t>precision, recall and F-measure,</a:t>
            </a:r>
          </a:p>
          <a:p>
            <a:pPr algn="just"/>
            <a:r>
              <a:rPr lang="en-US" altLang="zh-CN" sz="1200" b="1" kern="1200" dirty="0">
                <a:solidFill>
                  <a:schemeClr val="tx1"/>
                </a:solidFill>
                <a:latin typeface="+mn-lt"/>
                <a:ea typeface="+mn-ea"/>
                <a:cs typeface="+mn-cs"/>
              </a:rPr>
              <a:t> as well  as the detection efficiency.</a:t>
            </a:r>
          </a:p>
          <a:p>
            <a:pPr algn="just"/>
            <a:endParaRPr lang="en-US" altLang="zh-CN" sz="1200" b="1" kern="1200" dirty="0">
              <a:solidFill>
                <a:schemeClr val="tx1"/>
              </a:solidFill>
              <a:latin typeface="+mn-lt"/>
              <a:ea typeface="+mn-ea"/>
              <a:cs typeface="+mn-cs"/>
            </a:endParaRPr>
          </a:p>
          <a:p>
            <a:pPr algn="just"/>
            <a:r>
              <a:rPr lang="en-US" altLang="zh-CN" sz="1200" b="1" kern="1200" dirty="0">
                <a:solidFill>
                  <a:schemeClr val="tx1"/>
                </a:solidFill>
                <a:latin typeface="+mn-lt"/>
                <a:ea typeface="+mn-ea"/>
                <a:cs typeface="+mn-cs"/>
              </a:rPr>
              <a:t>20</a:t>
            </a:r>
          </a:p>
          <a:p>
            <a:pPr algn="just"/>
            <a:endParaRPr lang="en-US" altLang="zh-CN"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1A59E67B-33F0-4C78-A6F0-6E909263A1D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Ellipse detection has many applications in real life, such as </a:t>
            </a:r>
            <a:r>
              <a:rPr lang="en-US" altLang="zh-CN" sz="1200" b="1" kern="1200" dirty="0">
                <a:solidFill>
                  <a:schemeClr val="tx1">
                    <a:lumMod val="85000"/>
                    <a:lumOff val="15000"/>
                  </a:schemeClr>
                </a:solidFill>
                <a:latin typeface="+mj-ea"/>
                <a:ea typeface="+mn-ea"/>
                <a:cs typeface="+mn-cs"/>
              </a:rPr>
              <a:t>Robotic grabbing,</a:t>
            </a:r>
            <a:r>
              <a:rPr lang="en-US" altLang="zh-CN" sz="1200" b="1" kern="1200" dirty="0">
                <a:solidFill>
                  <a:schemeClr val="tx1"/>
                </a:solidFill>
                <a:latin typeface="+mn-lt"/>
                <a:ea typeface="+mn-ea"/>
                <a:cs typeface="+mn-cs"/>
              </a:rPr>
              <a:t> </a:t>
            </a:r>
            <a:r>
              <a:rPr lang="en-US" altLang="zh-TW" sz="1200" b="1" dirty="0">
                <a:solidFill>
                  <a:schemeClr val="tx1">
                    <a:lumMod val="85000"/>
                    <a:lumOff val="15000"/>
                  </a:schemeClr>
                </a:solidFill>
                <a:latin typeface="+mj-ea"/>
                <a:ea typeface="+mj-ea"/>
              </a:rPr>
              <a:t>Assisted positioning, </a:t>
            </a:r>
            <a:r>
              <a:rPr lang="en-US" altLang="zh-CN" sz="1200" b="1" dirty="0">
                <a:solidFill>
                  <a:schemeClr val="tx1">
                    <a:lumMod val="85000"/>
                    <a:lumOff val="15000"/>
                  </a:schemeClr>
                </a:solidFill>
                <a:latin typeface="+mj-ea"/>
                <a:ea typeface="+mj-ea"/>
              </a:rPr>
              <a:t>3D reconstruction, and so 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chemeClr val="tx1">
                  <a:lumMod val="85000"/>
                  <a:lumOff val="15000"/>
                </a:schemeClr>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chemeClr val="tx1">
                    <a:lumMod val="85000"/>
                    <a:lumOff val="15000"/>
                  </a:schemeClr>
                </a:solidFill>
                <a:latin typeface="+mj-ea"/>
                <a:ea typeface="+mj-ea"/>
              </a:rPr>
              <a:t>15</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chemeClr val="tx1">
                  <a:lumMod val="85000"/>
                  <a:lumOff val="15000"/>
                </a:schemeClr>
              </a:solidFill>
              <a:latin typeface="+mj-ea"/>
              <a:ea typeface="+mj-ea"/>
            </a:endParaRPr>
          </a:p>
          <a:p>
            <a:endParaRPr lang="en-US" altLang="zh-CN"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1A59E67B-33F0-4C78-A6F0-6E909263A1D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Many methods have been proposed previously. They can be classified into four types.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the</a:t>
            </a:r>
            <a:r>
              <a:rPr lang="zh-CN" altLang="en-US" sz="1200" b="1" kern="1200" dirty="0">
                <a:solidFill>
                  <a:schemeClr val="tx1"/>
                </a:solidFill>
                <a:latin typeface="+mn-lt"/>
                <a:ea typeface="+mn-ea"/>
                <a:cs typeface="+mn-cs"/>
              </a:rPr>
              <a:t> </a:t>
            </a:r>
            <a:r>
              <a:rPr lang="en-US" altLang="zh-CN" sz="1200" b="1" kern="1200" dirty="0">
                <a:solidFill>
                  <a:schemeClr val="tx1"/>
                </a:solidFill>
                <a:latin typeface="+mn-lt"/>
                <a:ea typeface="+mn-ea"/>
                <a:cs typeface="+mn-cs"/>
              </a:rPr>
              <a:t>first</a:t>
            </a:r>
            <a:r>
              <a:rPr lang="zh-CN" altLang="en-US" sz="1200" b="1" kern="1200" dirty="0">
                <a:solidFill>
                  <a:schemeClr val="tx1"/>
                </a:solidFill>
                <a:latin typeface="+mn-lt"/>
                <a:ea typeface="+mn-ea"/>
                <a:cs typeface="+mn-cs"/>
              </a:rPr>
              <a:t> </a:t>
            </a:r>
            <a:r>
              <a:rPr lang="en-US" altLang="zh-CN" sz="1200" b="1" kern="1200" dirty="0">
                <a:solidFill>
                  <a:schemeClr val="tx1"/>
                </a:solidFill>
                <a:latin typeface="+mn-lt"/>
                <a:ea typeface="+mn-ea"/>
                <a:cs typeface="+mn-cs"/>
              </a:rPr>
              <a:t>one</a:t>
            </a:r>
            <a:r>
              <a:rPr lang="zh-CN" altLang="en-US" sz="1200" b="1" kern="1200" dirty="0">
                <a:solidFill>
                  <a:schemeClr val="tx1"/>
                </a:solidFill>
                <a:latin typeface="+mn-lt"/>
                <a:ea typeface="+mn-ea"/>
                <a:cs typeface="+mn-cs"/>
              </a:rPr>
              <a:t> </a:t>
            </a:r>
            <a:r>
              <a:rPr lang="en-US" altLang="zh-CN" sz="1200" b="1" kern="1200" dirty="0">
                <a:solidFill>
                  <a:schemeClr val="tx1"/>
                </a:solidFill>
                <a:latin typeface="+mn-lt"/>
                <a:ea typeface="+mn-ea"/>
                <a:cs typeface="+mn-cs"/>
              </a:rPr>
              <a:t>is</a:t>
            </a:r>
            <a:r>
              <a:rPr lang="zh-CN" altLang="en-US" sz="1200" b="1" kern="1200" dirty="0">
                <a:solidFill>
                  <a:schemeClr val="tx1"/>
                </a:solidFill>
                <a:latin typeface="+mn-lt"/>
                <a:ea typeface="+mn-ea"/>
                <a:cs typeface="+mn-cs"/>
              </a:rPr>
              <a:t> </a:t>
            </a:r>
            <a:r>
              <a:rPr lang="en-US" altLang="zh-CN" sz="1200" b="1" kern="1200" dirty="0">
                <a:solidFill>
                  <a:schemeClr val="tx1"/>
                </a:solidFill>
                <a:latin typeface="+mn-lt"/>
                <a:ea typeface="+mn-ea"/>
                <a:cs typeface="+mn-cs"/>
              </a:rPr>
              <a:t>Hough transform. Edge pixels are used to vote in the parameter space. Then the peaks of the voting histogram are found, which indicate the parameters with the highest probability. </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The second type includes RANSAC and Genetic algorithm. Both methods require iterative optimization. Meanwhile, these methods only detect one ellipse at once, so they usually consume much time.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The third type is edge following based methods. These methods first detect arcs in the image, and then group the arcs that come from the same ellipse, followed by the estimation of the parameters via least-squares fitting or Hough transform.</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There’re also deep learning-based methods. Ellipse R-CNN</a:t>
            </a:r>
            <a:r>
              <a:rPr lang="zh-CN" altLang="en-US" sz="1200" b="1" kern="1200" dirty="0">
                <a:solidFill>
                  <a:schemeClr val="tx1"/>
                </a:solidFill>
                <a:latin typeface="+mn-lt"/>
                <a:ea typeface="+mn-ea"/>
                <a:cs typeface="+mn-cs"/>
              </a:rPr>
              <a:t> </a:t>
            </a:r>
            <a:r>
              <a:rPr lang="en-US" altLang="zh-CN" sz="1200" b="1" kern="1200" dirty="0">
                <a:solidFill>
                  <a:schemeClr val="tx1"/>
                </a:solidFill>
                <a:latin typeface="+mn-lt"/>
                <a:ea typeface="+mn-ea"/>
                <a:cs typeface="+mn-cs"/>
              </a:rPr>
              <a:t>use a structure like Mask R-CNN for ellipse regression. This method can detect elliptic objects like fruits and human faces, however, it cannot estimate parameters precisely.</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tx1"/>
                </a:solidFill>
                <a:latin typeface="+mn-lt"/>
                <a:ea typeface="+mn-ea"/>
                <a:cs typeface="+mn-cs"/>
              </a:rPr>
              <a:t>点一下，播放动画</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In this work, we adopt the edge following framework for ellipse detection.  </a:t>
            </a:r>
            <a:endParaRPr lang="zh-CN" alt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kern="1200" dirty="0">
                <a:solidFill>
                  <a:schemeClr val="tx1"/>
                </a:solidFill>
                <a:latin typeface="+mn-lt"/>
                <a:ea typeface="+mn-ea"/>
                <a:cs typeface="+mn-cs"/>
              </a:rPr>
              <a:t>70</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5"/>
          </p:nvPr>
        </p:nvSpPr>
        <p:spPr/>
        <p:txBody>
          <a:bodyPr/>
          <a:lstStyle/>
          <a:p>
            <a:fld id="{1A59E67B-33F0-4C78-A6F0-6E909263A1D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The motivation of our work is that the performance of the SOTA</a:t>
            </a:r>
            <a:r>
              <a:rPr lang="zh-CN" altLang="en-US" b="1" dirty="0"/>
              <a:t> </a:t>
            </a:r>
            <a:r>
              <a:rPr lang="en-US" altLang="zh-CN" b="1" dirty="0"/>
              <a:t>methods degades significantly for multiple concentric ellipses. </a:t>
            </a:r>
          </a:p>
          <a:p>
            <a:r>
              <a:rPr lang="en-US" altLang="zh-CN" b="1" dirty="0"/>
              <a:t>As can be seen, these methods detect many false ellipses.</a:t>
            </a:r>
          </a:p>
          <a:p>
            <a:endParaRPr lang="en-US" altLang="zh-CN" b="1" dirty="0"/>
          </a:p>
          <a:p>
            <a:r>
              <a:rPr lang="zh-CN" altLang="en-US" b="1" dirty="0"/>
              <a:t>点一下 播放动画</a:t>
            </a:r>
            <a:endParaRPr lang="en-US" altLang="zh-CN" b="1" dirty="0"/>
          </a:p>
          <a:p>
            <a:endParaRPr lang="en-US" altLang="zh-CN" b="1" dirty="0"/>
          </a:p>
          <a:p>
            <a:r>
              <a:rPr lang="en-US" altLang="zh-CN" b="1" dirty="0"/>
              <a:t>We argue that the reason is from the i</a:t>
            </a:r>
            <a:r>
              <a:rPr lang="en-US" altLang="zh-CN" sz="1200" b="1" dirty="0">
                <a:latin typeface="+mj-ea"/>
                <a:ea typeface="+mj-ea"/>
              </a:rPr>
              <a:t>ncorrect and insufficient arc grouping.</a:t>
            </a:r>
          </a:p>
          <a:p>
            <a:endParaRPr lang="en-US" altLang="zh-CN" sz="1200" b="1" dirty="0">
              <a:latin typeface="+mj-ea"/>
              <a:ea typeface="+mj-ea"/>
            </a:endParaRPr>
          </a:p>
          <a:p>
            <a:r>
              <a:rPr lang="en-US" altLang="zh-CN" sz="1200" b="1" dirty="0">
                <a:latin typeface="+mj-ea"/>
                <a:ea typeface="+mj-ea"/>
              </a:rPr>
              <a:t>15</a:t>
            </a:r>
            <a:endParaRPr lang="zh-CN" altLang="en-US" b="1" dirty="0"/>
          </a:p>
        </p:txBody>
      </p:sp>
      <p:sp>
        <p:nvSpPr>
          <p:cNvPr id="4" name="灯片编号占位符 3"/>
          <p:cNvSpPr>
            <a:spLocks noGrp="1"/>
          </p:cNvSpPr>
          <p:nvPr>
            <p:ph type="sldNum" sz="quarter" idx="5"/>
          </p:nvPr>
        </p:nvSpPr>
        <p:spPr/>
        <p:txBody>
          <a:bodyPr/>
          <a:lstStyle/>
          <a:p>
            <a:fld id="{1A59E67B-33F0-4C78-A6F0-6E909263A1D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After analysis, we find that the arc grouping order will affect the detection results.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mj-ea"/>
                <a:ea typeface="+mj-ea"/>
              </a:rPr>
              <a:t>点一下，播放动画</a:t>
            </a: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If we first group arcs A</a:t>
            </a:r>
            <a:r>
              <a:rPr lang="zh-CN" altLang="en-US" sz="1200" b="1" dirty="0">
                <a:latin typeface="+mj-ea"/>
                <a:ea typeface="+mj-ea"/>
              </a:rPr>
              <a:t>，</a:t>
            </a:r>
            <a:r>
              <a:rPr lang="en-US" altLang="zh-CN" sz="1200" b="1" dirty="0">
                <a:latin typeface="+mj-ea"/>
                <a:ea typeface="+mj-ea"/>
              </a:rPr>
              <a:t>C</a:t>
            </a:r>
            <a:r>
              <a:rPr lang="zh-CN" altLang="en-US" sz="1200" b="1" dirty="0">
                <a:latin typeface="+mj-ea"/>
                <a:ea typeface="+mj-ea"/>
              </a:rPr>
              <a:t>，</a:t>
            </a:r>
            <a:r>
              <a:rPr lang="en-US" altLang="zh-CN" sz="1200" b="1" dirty="0">
                <a:latin typeface="+mj-ea"/>
                <a:ea typeface="+mj-ea"/>
              </a:rPr>
              <a:t>D together</a:t>
            </a:r>
            <a:r>
              <a:rPr lang="zh-CN" altLang="en-US" sz="1200" b="1" dirty="0">
                <a:latin typeface="+mj-ea"/>
                <a:ea typeface="+mj-ea"/>
              </a:rPr>
              <a:t>，</a:t>
            </a:r>
            <a:r>
              <a:rPr lang="en-US" altLang="zh-CN" sz="1200" b="1" dirty="0">
                <a:latin typeface="+mj-ea"/>
                <a:ea typeface="+mj-ea"/>
              </a:rPr>
              <a:t>then we will get a false ellipse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mj-ea"/>
                <a:ea typeface="+mj-ea"/>
              </a:rPr>
              <a:t>点一下，播放动画</a:t>
            </a: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and the left single arc B can not fit the true ellipse well alone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As a result, the true ellipse is lost and a false detection is generated.</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mj-ea"/>
                <a:ea typeface="+mj-ea"/>
              </a:rPr>
              <a:t>点一下，播放动画</a:t>
            </a: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Of course, we can e</a:t>
            </a:r>
            <a:r>
              <a:rPr lang="en-US" altLang="zh-CN" sz="1200" b="1" dirty="0"/>
              <a:t>xhaust all arc grouping cases, however, this will lead to inefficient detection</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mj-ea"/>
                <a:ea typeface="+mj-ea"/>
              </a:rPr>
              <a:t>点一下，播放动画</a:t>
            </a:r>
            <a:endParaRPr lang="en-US" altLang="zh-CN" sz="12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latin typeface="+mj-ea"/>
                <a:ea typeface="+mj-ea"/>
              </a:rPr>
              <a:t>So, w</a:t>
            </a:r>
            <a:r>
              <a:rPr lang="en-US" altLang="zh-CN" sz="1200" b="1" dirty="0">
                <a:solidFill>
                  <a:srgbClr val="FF0000"/>
                </a:solidFill>
              </a:rPr>
              <a:t>e need an efficient data structure to store candidate ellipses , meanwhile help the arc clustering process.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dirty="0">
                <a:solidFill>
                  <a:srgbClr val="FF0000"/>
                </a:solidFill>
              </a:rPr>
              <a:t>70</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b="1" dirty="0">
              <a:latin typeface="+mj-ea"/>
              <a:ea typeface="+mj-ea"/>
            </a:endParaRPr>
          </a:p>
        </p:txBody>
      </p:sp>
      <p:sp>
        <p:nvSpPr>
          <p:cNvPr id="4" name="灯片编号占位符 3"/>
          <p:cNvSpPr>
            <a:spLocks noGrp="1"/>
          </p:cNvSpPr>
          <p:nvPr>
            <p:ph type="sldNum" sz="quarter" idx="5"/>
          </p:nvPr>
        </p:nvSpPr>
        <p:spPr/>
        <p:txBody>
          <a:bodyPr/>
          <a:lstStyle/>
          <a:p>
            <a:fld id="{1A59E67B-33F0-4C78-A6F0-6E909263A1D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To this end, first, we convert the arc map into a directed graph., where e</a:t>
            </a:r>
            <a:r>
              <a:rPr lang="en-US" altLang="zh-CN" b="1" dirty="0"/>
              <a:t>ach node corresponds to an arc in the arc map.</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Two nodes are connected if they meet our four grouping constraints as presented next.</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t>the directed edges are pointed from the longer arc to the shorter one.</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The disjoint-set forest will be constructed during the arc grouping process.</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b="1" dirty="0">
              <a:solidFill>
                <a:srgbClr val="D4D4D4"/>
              </a:solidFill>
              <a:effectLst/>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D4D4D4"/>
                </a:solidFill>
                <a:effectLst/>
                <a:latin typeface="Consolas" panose="020B0609020204030204" pitchFamily="49" charset="0"/>
              </a:rPr>
              <a:t>30</a:t>
            </a:r>
          </a:p>
        </p:txBody>
      </p:sp>
      <p:sp>
        <p:nvSpPr>
          <p:cNvPr id="4" name="灯片编号占位符 3"/>
          <p:cNvSpPr>
            <a:spLocks noGrp="1"/>
          </p:cNvSpPr>
          <p:nvPr>
            <p:ph type="sldNum" sz="quarter" idx="5"/>
          </p:nvPr>
        </p:nvSpPr>
        <p:spPr/>
        <p:txBody>
          <a:bodyPr/>
          <a:lstStyle/>
          <a:p>
            <a:fld id="{1A59E67B-33F0-4C78-A6F0-6E909263A1D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solidFill>
                  <a:srgbClr val="D4D4D4"/>
                </a:solidFill>
                <a:effectLst/>
                <a:latin typeface="Consolas" panose="020B0609020204030204" pitchFamily="49" charset="0"/>
              </a:rPr>
              <a:t>Black arrows denote the parent-child relationship and green arrows denote the brotherhood relationship.</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parent-child relationship helps us query the candidate ellipses that are generated by the arcs.</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Brotherhood relationship helps us query the candidate ellipses which share the same arc.</a:t>
            </a:r>
          </a:p>
          <a:p>
            <a:endParaRPr lang="en-US" altLang="zh-CN" b="1" dirty="0">
              <a:solidFill>
                <a:srgbClr val="D4D4D4"/>
              </a:solidFill>
              <a:effectLst/>
              <a:latin typeface="Consolas" panose="020B0609020204030204" pitchFamily="49" charset="0"/>
            </a:endParaRPr>
          </a:p>
          <a:p>
            <a:r>
              <a:rPr lang="zh-CN" altLang="en-US" b="1" dirty="0">
                <a:solidFill>
                  <a:srgbClr val="D4D4D4"/>
                </a:solidFill>
                <a:effectLst/>
                <a:latin typeface="Consolas" panose="020B0609020204030204" pitchFamily="49" charset="0"/>
              </a:rPr>
              <a:t>点一下播放动画</a:t>
            </a:r>
            <a:endParaRPr lang="en-US" altLang="zh-CN" b="1" dirty="0">
              <a:solidFill>
                <a:srgbClr val="D4D4D4"/>
              </a:solidFill>
              <a:effectLst/>
              <a:latin typeface="Consolas" panose="020B0609020204030204" pitchFamily="49" charset="0"/>
            </a:endParaRP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There are two candidate ellipses in the figure.</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30</a:t>
            </a:r>
          </a:p>
        </p:txBody>
      </p:sp>
      <p:sp>
        <p:nvSpPr>
          <p:cNvPr id="4" name="灯片编号占位符 3"/>
          <p:cNvSpPr>
            <a:spLocks noGrp="1"/>
          </p:cNvSpPr>
          <p:nvPr>
            <p:ph type="sldNum" sz="quarter" idx="5"/>
          </p:nvPr>
        </p:nvSpPr>
        <p:spPr/>
        <p:txBody>
          <a:bodyPr/>
          <a:lstStyle/>
          <a:p>
            <a:fld id="{1A59E67B-33F0-4C78-A6F0-6E909263A1D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solidFill>
                  <a:srgbClr val="D4D4D4"/>
                </a:solidFill>
                <a:effectLst/>
                <a:latin typeface="Consolas" panose="020B0609020204030204" pitchFamily="49" charset="0"/>
              </a:rPr>
              <a:t>However,  there are many false candidate ellipses. </a:t>
            </a:r>
          </a:p>
          <a:p>
            <a:endParaRPr lang="en-US" altLang="zh-CN" b="1" dirty="0">
              <a:solidFill>
                <a:srgbClr val="D4D4D4"/>
              </a:solidFill>
              <a:effectLst/>
              <a:latin typeface="Consolas" panose="020B0609020204030204" pitchFamily="49" charset="0"/>
            </a:endParaRPr>
          </a:p>
          <a:p>
            <a:r>
              <a:rPr lang="en-US" altLang="zh-CN" b="1" dirty="0"/>
              <a:t>Indeed, if the candidate ellipse is correct, then it will match well with the original ellipse in the image.</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Two blue arcs fit the red candidate ellipse and the green is the ground truth.</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However, most areas of the candidate ellipse have no supporting arc in the image.</a:t>
            </a:r>
          </a:p>
          <a:p>
            <a:endParaRPr lang="en-US" altLang="zh-CN" b="1" dirty="0">
              <a:solidFill>
                <a:srgbClr val="D4D4D4"/>
              </a:solidFill>
              <a:effectLst/>
              <a:latin typeface="Consolas" panose="020B0609020204030204" pitchFamily="49" charset="0"/>
            </a:endParaRPr>
          </a:p>
          <a:p>
            <a:r>
              <a:rPr lang="en-US" altLang="zh-CN" b="1" dirty="0">
                <a:solidFill>
                  <a:srgbClr val="D4D4D4"/>
                </a:solidFill>
                <a:effectLst/>
                <a:latin typeface="Consolas" panose="020B0609020204030204" pitchFamily="49" charset="0"/>
              </a:rPr>
              <a:t>20</a:t>
            </a:r>
          </a:p>
          <a:p>
            <a:endParaRPr lang="en-US" altLang="zh-CN" b="1" dirty="0">
              <a:solidFill>
                <a:srgbClr val="D4D4D4"/>
              </a:solidFill>
              <a:effectLst/>
              <a:latin typeface="Consolas" panose="020B0609020204030204" pitchFamily="49" charset="0"/>
            </a:endParaRPr>
          </a:p>
          <a:p>
            <a:endParaRPr lang="en-US" altLang="zh-CN" b="1" dirty="0">
              <a:solidFill>
                <a:srgbClr val="D4D4D4"/>
              </a:solidFill>
              <a:effectLst/>
              <a:latin typeface="Consolas" panose="020B0609020204030204" pitchFamily="49" charset="0"/>
            </a:endParaRPr>
          </a:p>
        </p:txBody>
      </p:sp>
      <p:sp>
        <p:nvSpPr>
          <p:cNvPr id="4" name="灯片编号占位符 3"/>
          <p:cNvSpPr>
            <a:spLocks noGrp="1"/>
          </p:cNvSpPr>
          <p:nvPr>
            <p:ph type="sldNum" sz="quarter" idx="10"/>
          </p:nvPr>
        </p:nvSpPr>
        <p:spPr/>
        <p:txBody>
          <a:bodyPr/>
          <a:lstStyle/>
          <a:p>
            <a:fld id="{1A59E67B-33F0-4C78-A6F0-6E909263A1D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3283" name="Rectangle 3"/>
          <p:cNvSpPr>
            <a:spLocks noGrp="1" noChangeArrowheads="1"/>
          </p:cNvSpPr>
          <p:nvPr>
            <p:ph type="ctrTitle"/>
          </p:nvPr>
        </p:nvSpPr>
        <p:spPr>
          <a:xfrm>
            <a:off x="421218" y="466725"/>
            <a:ext cx="11146367" cy="2133600"/>
          </a:xfrm>
        </p:spPr>
        <p:txBody>
          <a:bodyPr/>
          <a:lstStyle>
            <a:lvl1pPr algn="r">
              <a:defRPr sz="4400"/>
            </a:lvl1pPr>
          </a:lstStyle>
          <a:p>
            <a:r>
              <a:rPr lang="en-US"/>
              <a:t>Click to edit Master title style</a:t>
            </a:r>
          </a:p>
        </p:txBody>
      </p:sp>
      <p:sp>
        <p:nvSpPr>
          <p:cNvPr id="353284" name="Rectangle 4"/>
          <p:cNvSpPr>
            <a:spLocks noGrp="1" noChangeArrowheads="1"/>
          </p:cNvSpPr>
          <p:nvPr>
            <p:ph type="subTitle" idx="1"/>
          </p:nvPr>
        </p:nvSpPr>
        <p:spPr>
          <a:xfrm>
            <a:off x="1132418" y="3443288"/>
            <a:ext cx="10435167" cy="2362200"/>
          </a:xfrm>
        </p:spPr>
        <p:txBody>
          <a:bodyPr/>
          <a:lstStyle>
            <a:lvl1pPr marL="0" indent="0" algn="r">
              <a:buFont typeface="Wingdings" panose="05000000000000000000" pitchFamily="2" charset="2"/>
              <a:buNone/>
              <a:defRPr sz="3000"/>
            </a:lvl1pPr>
          </a:lstStyle>
          <a:p>
            <a:r>
              <a:rPr lang="en-US"/>
              <a:t>Click to edit Master subtitle style</a:t>
            </a:r>
          </a:p>
        </p:txBody>
      </p:sp>
      <p:sp>
        <p:nvSpPr>
          <p:cNvPr id="2" name="矩形 1"/>
          <p:cNvSpPr/>
          <p:nvPr userDrawn="1"/>
        </p:nvSpPr>
        <p:spPr bwMode="auto">
          <a:xfrm>
            <a:off x="0" y="6131859"/>
            <a:ext cx="12192000" cy="2259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85"/>
          <p:cNvSpPr>
            <a:spLocks noGrp="1" noChangeArrowheads="1"/>
          </p:cNvSpPr>
          <p:nvPr>
            <p:ph type="sldNum" sz="quarter" idx="10"/>
          </p:nvPr>
        </p:nvSpPr>
        <p:spPr/>
        <p:txBody>
          <a:bodyPr/>
          <a:lstStyle>
            <a:lvl1pPr>
              <a:defRPr/>
            </a:lvl1pPr>
          </a:lstStyle>
          <a:p>
            <a:pPr>
              <a:defRPr/>
            </a:pPr>
            <a:fld id="{767CBC59-0A78-BB4C-B590-75903AFADECA}"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2117" y="122239"/>
            <a:ext cx="2783416" cy="6008687"/>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541867" y="122239"/>
            <a:ext cx="8147051" cy="600868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85"/>
          <p:cNvSpPr>
            <a:spLocks noGrp="1" noChangeArrowheads="1"/>
          </p:cNvSpPr>
          <p:nvPr>
            <p:ph type="sldNum" sz="quarter" idx="10"/>
          </p:nvPr>
        </p:nvSpPr>
        <p:spPr/>
        <p:txBody>
          <a:bodyPr/>
          <a:lstStyle>
            <a:lvl1pPr>
              <a:defRPr/>
            </a:lvl1pPr>
          </a:lstStyle>
          <a:p>
            <a:pPr>
              <a:defRPr/>
            </a:pPr>
            <a:fld id="{90228AD1-730D-9646-BA1B-52B699E672AA}"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122238"/>
            <a:ext cx="11133667" cy="12954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609600" y="1719263"/>
            <a:ext cx="5384800" cy="441166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719263"/>
            <a:ext cx="5384800" cy="441166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85"/>
          <p:cNvSpPr>
            <a:spLocks noGrp="1" noChangeArrowheads="1"/>
          </p:cNvSpPr>
          <p:nvPr>
            <p:ph type="sldNum" sz="quarter" idx="10"/>
          </p:nvPr>
        </p:nvSpPr>
        <p:spPr/>
        <p:txBody>
          <a:bodyPr/>
          <a:lstStyle>
            <a:lvl1pPr>
              <a:defRPr/>
            </a:lvl1pPr>
          </a:lstStyle>
          <a:p>
            <a:pPr>
              <a:defRPr/>
            </a:pPr>
            <a:fld id="{AFE4C165-147F-E445-88E1-75EADA51C9A8}"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41867" y="122238"/>
            <a:ext cx="11133667" cy="12954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609600" y="1719263"/>
            <a:ext cx="5384800" cy="441166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Media Placeholder 3"/>
          <p:cNvSpPr>
            <a:spLocks noGrp="1"/>
          </p:cNvSpPr>
          <p:nvPr>
            <p:ph type="media" sz="half" idx="2"/>
          </p:nvPr>
        </p:nvSpPr>
        <p:spPr>
          <a:xfrm>
            <a:off x="6197600" y="1719263"/>
            <a:ext cx="5384800" cy="4411662"/>
          </a:xfrm>
        </p:spPr>
        <p:txBody>
          <a:bodyPr/>
          <a:lstStyle/>
          <a:p>
            <a:pPr lvl="0"/>
            <a:endParaRPr lang="en-US" noProof="0"/>
          </a:p>
        </p:txBody>
      </p:sp>
      <p:sp>
        <p:nvSpPr>
          <p:cNvPr id="5" name="Rectangle 85"/>
          <p:cNvSpPr>
            <a:spLocks noGrp="1" noChangeArrowheads="1"/>
          </p:cNvSpPr>
          <p:nvPr>
            <p:ph type="sldNum" sz="quarter" idx="10"/>
          </p:nvPr>
        </p:nvSpPr>
        <p:spPr/>
        <p:txBody>
          <a:bodyPr/>
          <a:lstStyle>
            <a:lvl1pPr>
              <a:defRPr/>
            </a:lvl1pPr>
          </a:lstStyle>
          <a:p>
            <a:pPr>
              <a:defRPr/>
            </a:pPr>
            <a:fld id="{EF9639FA-75FD-8747-8791-FABF6F2CECD1}"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矩形 1"/>
          <p:cNvSpPr/>
          <p:nvPr userDrawn="1"/>
        </p:nvSpPr>
        <p:spPr bwMode="auto">
          <a:xfrm>
            <a:off x="0" y="6130925"/>
            <a:ext cx="12192000" cy="19730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609600" y="1240292"/>
            <a:ext cx="10972800" cy="5105173"/>
          </a:xfrm>
        </p:spPr>
        <p:txBody>
          <a:bodyPr/>
          <a:lstStyle>
            <a:lvl1pPr>
              <a:defRPr sz="3200" b="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2000">
                <a:latin typeface="Calibri" panose="020F0502020204030204" pitchFamily="34" charset="0"/>
              </a:defRPr>
            </a:lvl4pPr>
            <a:lvl5pPr>
              <a:defRPr sz="1800">
                <a:latin typeface="Calibri" panose="020F0502020204030204"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Rectangle 85"/>
          <p:cNvSpPr>
            <a:spLocks noGrp="1" noChangeArrowheads="1"/>
          </p:cNvSpPr>
          <p:nvPr>
            <p:ph type="sldNum" sz="quarter" idx="10"/>
          </p:nvPr>
        </p:nvSpPr>
        <p:spPr/>
        <p:txBody>
          <a:bodyPr/>
          <a:lstStyle>
            <a:lvl1pPr>
              <a:defRPr/>
            </a:lvl1pPr>
          </a:lstStyle>
          <a:p>
            <a:pPr>
              <a:defRPr/>
            </a:pPr>
            <a:fld id="{8F1814BC-7D2C-4547-A122-34637624FBBE}" type="slidenum">
              <a:rPr lang="en-US">
                <a:solidFill>
                  <a:srgbClr val="000000"/>
                </a:solidFill>
              </a:rPr>
              <a:t>‹#›</a:t>
            </a:fld>
            <a:endParaRPr lang="en-US">
              <a:solidFill>
                <a:srgbClr val="000000"/>
              </a:solidFill>
            </a:endParaRPr>
          </a:p>
        </p:txBody>
      </p:sp>
      <p:sp>
        <p:nvSpPr>
          <p:cNvPr id="5" name="标题 4"/>
          <p:cNvSpPr>
            <a:spLocks noGrp="1"/>
          </p:cNvSpPr>
          <p:nvPr>
            <p:ph type="title"/>
          </p:nvPr>
        </p:nvSpPr>
        <p:spPr>
          <a:xfrm>
            <a:off x="541867" y="29030"/>
            <a:ext cx="11133667" cy="1040267"/>
          </a:xfrm>
        </p:spPr>
        <p:txBody>
          <a:bodyPr/>
          <a:lstStyle>
            <a:lvl1pPr>
              <a:defRPr sz="4800">
                <a:latin typeface="Calibri" panose="020F0502020204030204" pitchFamily="34" charset="0"/>
              </a:defRPr>
            </a:lvl1pPr>
          </a:lstStyle>
          <a:p>
            <a:r>
              <a:rPr lang="zh-CN" altLang="en-US" dirty="0"/>
              <a:t>单击此处编辑母版标题样式</a:t>
            </a:r>
          </a:p>
        </p:txBody>
      </p:sp>
      <p:sp>
        <p:nvSpPr>
          <p:cNvPr id="6" name="矩形 5"/>
          <p:cNvSpPr/>
          <p:nvPr userDrawn="1"/>
        </p:nvSpPr>
        <p:spPr bwMode="auto">
          <a:xfrm>
            <a:off x="396725" y="1156381"/>
            <a:ext cx="11446933" cy="64800"/>
          </a:xfrm>
          <a:prstGeom prst="rect">
            <a:avLst/>
          </a:prstGeom>
          <a:solidFill>
            <a:srgbClr val="33006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spc="0" normalizeH="0" baseline="0">
              <a:ln w="0"/>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85"/>
          <p:cNvSpPr>
            <a:spLocks noGrp="1" noChangeArrowheads="1"/>
          </p:cNvSpPr>
          <p:nvPr>
            <p:ph type="sldNum" sz="quarter" idx="10"/>
          </p:nvPr>
        </p:nvSpPr>
        <p:spPr/>
        <p:txBody>
          <a:bodyPr/>
          <a:lstStyle>
            <a:lvl1pPr>
              <a:defRPr/>
            </a:lvl1pPr>
          </a:lstStyle>
          <a:p>
            <a:pPr>
              <a:defRPr/>
            </a:pPr>
            <a:fld id="{4540D056-30CF-2944-91BE-1F8DEC04E697}"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39739"/>
            <a:ext cx="11133667" cy="1040400"/>
          </a:xfrm>
        </p:spPr>
        <p:txBody>
          <a:bodyPr/>
          <a:lstStyle>
            <a:lvl1pPr>
              <a:defRPr sz="4800"/>
            </a:lvl1pPr>
          </a:lstStyle>
          <a:p>
            <a:r>
              <a:rPr lang="en-CA" dirty="0"/>
              <a:t>Click to edit Master title style</a:t>
            </a:r>
            <a:endParaRPr lang="en-US" dirty="0"/>
          </a:p>
        </p:txBody>
      </p:sp>
      <p:sp>
        <p:nvSpPr>
          <p:cNvPr id="3" name="Content Placeholder 2"/>
          <p:cNvSpPr>
            <a:spLocks noGrp="1"/>
          </p:cNvSpPr>
          <p:nvPr>
            <p:ph sz="half" idx="1"/>
          </p:nvPr>
        </p:nvSpPr>
        <p:spPr>
          <a:xfrm>
            <a:off x="609600" y="127925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27925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85"/>
          <p:cNvSpPr>
            <a:spLocks noGrp="1" noChangeArrowheads="1"/>
          </p:cNvSpPr>
          <p:nvPr>
            <p:ph type="sldNum" sz="quarter" idx="10"/>
          </p:nvPr>
        </p:nvSpPr>
        <p:spPr/>
        <p:txBody>
          <a:bodyPr/>
          <a:lstStyle>
            <a:lvl1pPr>
              <a:defRPr/>
            </a:lvl1pPr>
          </a:lstStyle>
          <a:p>
            <a:pPr>
              <a:defRPr/>
            </a:pPr>
            <a:fld id="{75161804-708E-9741-BA26-7514C7CA43DB}" type="slidenum">
              <a:rPr lang="en-US">
                <a:solidFill>
                  <a:srgbClr val="000000"/>
                </a:solidFill>
              </a:rPr>
              <a:t>‹#›</a:t>
            </a:fld>
            <a:endParaRPr lang="en-US">
              <a:solidFill>
                <a:srgbClr val="000000"/>
              </a:solidFill>
            </a:endParaRPr>
          </a:p>
        </p:txBody>
      </p:sp>
      <p:sp>
        <p:nvSpPr>
          <p:cNvPr id="6" name="矩形 5"/>
          <p:cNvSpPr/>
          <p:nvPr userDrawn="1"/>
        </p:nvSpPr>
        <p:spPr bwMode="auto">
          <a:xfrm>
            <a:off x="396725" y="1163259"/>
            <a:ext cx="11446933" cy="64800"/>
          </a:xfrm>
          <a:prstGeom prst="rect">
            <a:avLst/>
          </a:prstGeom>
          <a:solidFill>
            <a:srgbClr val="330066"/>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spc="0" normalizeH="0" baseline="0">
              <a:ln w="0"/>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040400"/>
          </a:xfrm>
        </p:spPr>
        <p:txBody>
          <a:bodyPr/>
          <a:lstStyle>
            <a:lvl1pPr>
              <a:defRPr sz="4800"/>
            </a:lvl1pPr>
          </a:lstStyle>
          <a:p>
            <a:r>
              <a:rPr lang="en-CA" dirty="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85"/>
          <p:cNvSpPr>
            <a:spLocks noGrp="1" noChangeArrowheads="1"/>
          </p:cNvSpPr>
          <p:nvPr>
            <p:ph type="sldNum" sz="quarter" idx="10"/>
          </p:nvPr>
        </p:nvSpPr>
        <p:spPr/>
        <p:txBody>
          <a:bodyPr/>
          <a:lstStyle>
            <a:lvl1pPr>
              <a:defRPr/>
            </a:lvl1pPr>
          </a:lstStyle>
          <a:p>
            <a:pPr>
              <a:defRPr/>
            </a:pPr>
            <a:fld id="{BEDD4FB3-F273-F34A-99C3-6E51F950D2AF}"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85"/>
          <p:cNvSpPr>
            <a:spLocks noGrp="1" noChangeArrowheads="1"/>
          </p:cNvSpPr>
          <p:nvPr>
            <p:ph type="sldNum" sz="quarter" idx="10"/>
          </p:nvPr>
        </p:nvSpPr>
        <p:spPr/>
        <p:txBody>
          <a:bodyPr/>
          <a:lstStyle>
            <a:lvl1pPr>
              <a:defRPr/>
            </a:lvl1pPr>
          </a:lstStyle>
          <a:p>
            <a:pPr>
              <a:defRPr/>
            </a:pPr>
            <a:fld id="{DD381AFF-61DB-B040-976F-C596D0DEE078}"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5"/>
          <p:cNvSpPr>
            <a:spLocks noGrp="1" noChangeArrowheads="1"/>
          </p:cNvSpPr>
          <p:nvPr>
            <p:ph type="sldNum" sz="quarter" idx="10"/>
          </p:nvPr>
        </p:nvSpPr>
        <p:spPr/>
        <p:txBody>
          <a:bodyPr/>
          <a:lstStyle>
            <a:lvl1pPr>
              <a:defRPr/>
            </a:lvl1pPr>
          </a:lstStyle>
          <a:p>
            <a:pPr>
              <a:defRPr/>
            </a:pPr>
            <a:fld id="{C137D88A-2C2D-DD42-BF01-00F3222CB42A}"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85"/>
          <p:cNvSpPr>
            <a:spLocks noGrp="1" noChangeArrowheads="1"/>
          </p:cNvSpPr>
          <p:nvPr>
            <p:ph type="sldNum" sz="quarter" idx="10"/>
          </p:nvPr>
        </p:nvSpPr>
        <p:spPr/>
        <p:txBody>
          <a:bodyPr/>
          <a:lstStyle>
            <a:lvl1pPr>
              <a:defRPr/>
            </a:lvl1pPr>
          </a:lstStyle>
          <a:p>
            <a:pPr>
              <a:defRPr/>
            </a:pPr>
            <a:fld id="{74B1A6AE-E45B-2445-8CEA-D15715A2C7A9}" type="slidenum">
              <a:rPr lang="en-US">
                <a:solidFill>
                  <a:srgbClr val="000000"/>
                </a:solidFill>
              </a:rPr>
              <a:t>‹#›</a:t>
            </a:fld>
            <a:endParaRPr lang="en-US">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85"/>
          <p:cNvSpPr>
            <a:spLocks noGrp="1" noChangeArrowheads="1"/>
          </p:cNvSpPr>
          <p:nvPr>
            <p:ph type="sldNum" sz="quarter" idx="10"/>
          </p:nvPr>
        </p:nvSpPr>
        <p:spPr/>
        <p:txBody>
          <a:bodyPr/>
          <a:lstStyle>
            <a:lvl1pPr>
              <a:defRPr/>
            </a:lvl1pPr>
          </a:lstStyle>
          <a:p>
            <a:pPr>
              <a:defRPr/>
            </a:pPr>
            <a:fld id="{B6DB887A-82BD-8C4E-BB93-D16F4D72A7B2}" type="slidenum">
              <a:rPr lang="en-US">
                <a:solidFill>
                  <a:srgbClr val="000000"/>
                </a:solidFill>
              </a:r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41867" y="122238"/>
            <a:ext cx="11133667" cy="1295400"/>
          </a:xfrm>
          <a:prstGeom prst="rect">
            <a:avLst/>
          </a:prstGeom>
          <a:noFill/>
          <a:ln w="9525">
            <a:noFill/>
            <a:miter lim="800000"/>
          </a:ln>
        </p:spPr>
        <p:txBody>
          <a:bodyPr vert="horz" wrap="square" lIns="91440" tIns="45720" rIns="91440" bIns="45720" numCol="1" anchor="b" anchorCtr="0" compatLnSpc="1"/>
          <a:lstStyle/>
          <a:p>
            <a:pPr lvl="0"/>
            <a:r>
              <a:rPr lang="en-US"/>
              <a:t>Click to edit Master title style</a:t>
            </a:r>
          </a:p>
        </p:txBody>
      </p:sp>
      <p:sp>
        <p:nvSpPr>
          <p:cNvPr id="1027" name="Rectangle 4"/>
          <p:cNvSpPr>
            <a:spLocks noGrp="1" noChangeArrowheads="1"/>
          </p:cNvSpPr>
          <p:nvPr>
            <p:ph type="body" idx="1"/>
          </p:nvPr>
        </p:nvSpPr>
        <p:spPr bwMode="auto">
          <a:xfrm>
            <a:off x="609600" y="1719263"/>
            <a:ext cx="10972800" cy="4411662"/>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2341" name="Rectangle 85"/>
          <p:cNvSpPr>
            <a:spLocks noGrp="1" noChangeArrowheads="1"/>
          </p:cNvSpPr>
          <p:nvPr>
            <p:ph type="sldNum" sz="quarter" idx="4"/>
          </p:nvPr>
        </p:nvSpPr>
        <p:spPr bwMode="auto">
          <a:xfrm>
            <a:off x="10078689" y="6340476"/>
            <a:ext cx="1886569" cy="514647"/>
          </a:xfrm>
          <a:prstGeom prst="rect">
            <a:avLst/>
          </a:prstGeom>
          <a:noFill/>
          <a:ln w="9525">
            <a:noFill/>
            <a:miter lim="800000"/>
          </a:ln>
          <a:effectLst/>
        </p:spPr>
        <p:txBody>
          <a:bodyPr vert="horz" wrap="square" lIns="91440" tIns="45720" rIns="91440" bIns="45720" numCol="1" anchor="t" anchorCtr="0" compatLnSpc="1"/>
          <a:lstStyle>
            <a:lvl1pPr algn="r">
              <a:defRPr sz="4000" b="1">
                <a:latin typeface="Arial" panose="020B0604020202020204" pitchFamily="34" charset="0"/>
              </a:defRPr>
            </a:lvl1pPr>
          </a:lstStyle>
          <a:p>
            <a:pPr fontAlgn="base">
              <a:spcBef>
                <a:spcPct val="0"/>
              </a:spcBef>
              <a:spcAft>
                <a:spcPct val="0"/>
              </a:spcAft>
              <a:defRPr/>
            </a:pPr>
            <a:fld id="{32BA21E2-3D9D-054D-A204-339407BA9D8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352350" name="Line 94"/>
          <p:cNvSpPr>
            <a:spLocks noChangeShapeType="1"/>
          </p:cNvSpPr>
          <p:nvPr userDrawn="1"/>
        </p:nvSpPr>
        <p:spPr bwMode="auto">
          <a:xfrm>
            <a:off x="0" y="6235700"/>
            <a:ext cx="12192000" cy="0"/>
          </a:xfrm>
          <a:prstGeom prst="line">
            <a:avLst/>
          </a:prstGeom>
          <a:noFill/>
          <a:ln w="25400">
            <a:solidFill>
              <a:srgbClr val="000080"/>
            </a:solidFill>
            <a:round/>
          </a:ln>
          <a:effectLst/>
        </p:spPr>
        <p:txBody>
          <a:bodyPr wrap="none"/>
          <a:lstStyle/>
          <a:p>
            <a:pPr fontAlgn="base">
              <a:spcBef>
                <a:spcPct val="0"/>
              </a:spcBef>
              <a:spcAft>
                <a:spcPct val="0"/>
              </a:spcAft>
              <a:defRPr/>
            </a:pPr>
            <a:endParaRPr 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l" rtl="0" eaLnBrk="0" fontAlgn="base" hangingPunct="0">
        <a:spcBef>
          <a:spcPct val="0"/>
        </a:spcBef>
        <a:spcAft>
          <a:spcPct val="0"/>
        </a:spcAft>
        <a:defRPr sz="36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2pPr>
      <a:lvl3pPr algn="l" rtl="0" eaLnBrk="0" fontAlgn="base" hangingPunct="0">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3pPr>
      <a:lvl4pPr algn="l" rtl="0" eaLnBrk="0" fontAlgn="base" hangingPunct="0">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4pPr>
      <a:lvl5pPr algn="l" rtl="0" eaLnBrk="0" fontAlgn="base" hangingPunct="0">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5pPr>
      <a:lvl6pPr marL="457200" algn="l" rtl="0" fontAlgn="base">
        <a:spcBef>
          <a:spcPct val="0"/>
        </a:spcBef>
        <a:spcAft>
          <a:spcPct val="0"/>
        </a:spcAft>
        <a:defRPr sz="3600" b="1">
          <a:solidFill>
            <a:schemeClr val="tx2"/>
          </a:solidFill>
          <a:latin typeface="Arial" panose="020B0604020202020204" pitchFamily="34" charset="0"/>
        </a:defRPr>
      </a:lvl6pPr>
      <a:lvl7pPr marL="914400" algn="l" rtl="0" fontAlgn="base">
        <a:spcBef>
          <a:spcPct val="0"/>
        </a:spcBef>
        <a:spcAft>
          <a:spcPct val="0"/>
        </a:spcAft>
        <a:defRPr sz="3600" b="1">
          <a:solidFill>
            <a:schemeClr val="tx2"/>
          </a:solidFill>
          <a:latin typeface="Arial" panose="020B0604020202020204" pitchFamily="34" charset="0"/>
        </a:defRPr>
      </a:lvl7pPr>
      <a:lvl8pPr marL="1371600" algn="l" rtl="0" fontAlgn="base">
        <a:spcBef>
          <a:spcPct val="0"/>
        </a:spcBef>
        <a:spcAft>
          <a:spcPct val="0"/>
        </a:spcAft>
        <a:defRPr sz="3600" b="1">
          <a:solidFill>
            <a:schemeClr val="tx2"/>
          </a:solidFill>
          <a:latin typeface="Arial" panose="020B0604020202020204" pitchFamily="34" charset="0"/>
        </a:defRPr>
      </a:lvl8pPr>
      <a:lvl9pPr marL="1828800" algn="l" rtl="0" fontAlgn="base">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2800">
          <a:solidFill>
            <a:schemeClr val="tx1"/>
          </a:solidFill>
          <a:latin typeface="+mn-lt"/>
          <a:ea typeface="MS PGothic" panose="020B0600070205080204" charset="-128"/>
          <a:cs typeface="MS PGothic" panose="020B0600070205080204" charset="-128"/>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ea typeface="MS PGothic" panose="020B0600070205080204" charset="-128"/>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000">
          <a:solidFill>
            <a:schemeClr val="tx1"/>
          </a:solidFill>
          <a:latin typeface="+mn-lt"/>
          <a:ea typeface="MS PGothic" panose="020B0600070205080204" charset="-128"/>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a:solidFill>
            <a:schemeClr val="tx1"/>
          </a:solidFill>
          <a:latin typeface="+mn-lt"/>
          <a:ea typeface="MS PGothic" panose="020B0600070205080204" charset="-128"/>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39356" y="630049"/>
            <a:ext cx="10113288" cy="1608736"/>
          </a:xfrm>
        </p:spPr>
        <p:txBody>
          <a:bodyPr>
            <a:noAutofit/>
          </a:bodyPr>
          <a:lstStyle/>
          <a:p>
            <a:pPr algn="ctr"/>
            <a:r>
              <a:rPr lang="en-US" altLang="zh-CN" sz="4000" dirty="0">
                <a:latin typeface="+mn-lt"/>
              </a:rPr>
              <a:t>EDSF: FAST AND ACCURATE ELLIPSE DETECTION VIA DISJOINT-SET FOREST</a:t>
            </a:r>
            <a:endParaRPr lang="zh-CN" altLang="en-US" sz="4000" dirty="0">
              <a:latin typeface="+mn-lt"/>
              <a:ea typeface="+mn-ea"/>
              <a:cs typeface="+mn-ea"/>
              <a:sym typeface="+mn-lt"/>
            </a:endParaRPr>
          </a:p>
        </p:txBody>
      </p:sp>
      <p:sp>
        <p:nvSpPr>
          <p:cNvPr id="13" name="Subtitle 2"/>
          <p:cNvSpPr txBox="1"/>
          <p:nvPr/>
        </p:nvSpPr>
        <p:spPr bwMode="auto">
          <a:xfrm>
            <a:off x="1362309" y="2891422"/>
            <a:ext cx="9467381" cy="621829"/>
          </a:xfrm>
          <a:prstGeom prst="rect">
            <a:avLst/>
          </a:prstGeom>
          <a:noFill/>
          <a:ln w="9525">
            <a:noFill/>
            <a:miter lim="800000"/>
          </a:ln>
        </p:spPr>
        <p:txBody>
          <a:bodyPr vert="horz" wrap="square" lIns="91440" tIns="45720" rIns="91440" bIns="45720" numCol="1" anchor="t" anchorCtr="0" compatLnSpc="1">
            <a:normAutofit fontScale="92500"/>
          </a:bodyPr>
          <a:lstStyle>
            <a:lvl1pPr marL="0" indent="0" algn="r" rtl="0" eaLnBrk="0" fontAlgn="base" hangingPunct="0">
              <a:spcBef>
                <a:spcPct val="20000"/>
              </a:spcBef>
              <a:spcAft>
                <a:spcPct val="0"/>
              </a:spcAft>
              <a:buClr>
                <a:schemeClr val="tx2"/>
              </a:buClr>
              <a:buSzPct val="70000"/>
              <a:buFont typeface="Wingdings" panose="05000000000000000000" pitchFamily="2" charset="2"/>
              <a:buNone/>
              <a:defRPr sz="3000">
                <a:solidFill>
                  <a:schemeClr val="tx1"/>
                </a:solidFill>
                <a:latin typeface="+mn-lt"/>
                <a:ea typeface="MS PGothic" panose="020B0600070205080204" charset="-128"/>
                <a:cs typeface="MS PGothic" panose="020B0600070205080204" charset="-128"/>
              </a:defRPr>
            </a:lvl1pPr>
            <a:lvl2pPr marL="692150" indent="-34798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ea typeface="MS PGothic" panose="020B0600070205080204" charset="-128"/>
              </a:defRPr>
            </a:lvl2pPr>
            <a:lvl3pPr marL="987425" indent="-294005" algn="l" rtl="0" eaLnBrk="0" fontAlgn="base" hangingPunct="0">
              <a:spcBef>
                <a:spcPct val="20000"/>
              </a:spcBef>
              <a:spcAft>
                <a:spcPct val="0"/>
              </a:spcAft>
              <a:buClr>
                <a:schemeClr val="accent1"/>
              </a:buClr>
              <a:buSzPct val="70000"/>
              <a:buFont typeface="Wingdings" panose="05000000000000000000" pitchFamily="2" charset="2"/>
              <a:buChar char="l"/>
              <a:defRPr sz="2000">
                <a:solidFill>
                  <a:schemeClr val="tx1"/>
                </a:solidFill>
                <a:latin typeface="+mn-lt"/>
                <a:ea typeface="MS PGothic" panose="020B0600070205080204" charset="-128"/>
              </a:defRPr>
            </a:lvl3pPr>
            <a:lvl4pPr marL="1281430" indent="-292100" algn="l" rtl="0" eaLnBrk="0" fontAlgn="base" hangingPunct="0">
              <a:spcBef>
                <a:spcPct val="20000"/>
              </a:spcBef>
              <a:spcAft>
                <a:spcPct val="0"/>
              </a:spcAft>
              <a:buClr>
                <a:schemeClr val="tx2"/>
              </a:buClr>
              <a:buSzPct val="75000"/>
              <a:buFont typeface="Wingdings" panose="05000000000000000000" pitchFamily="2" charset="2"/>
              <a:buChar char="§"/>
              <a:defRPr>
                <a:solidFill>
                  <a:schemeClr val="tx1"/>
                </a:solidFill>
                <a:latin typeface="+mn-lt"/>
                <a:ea typeface="MS PGothic" panose="020B0600070205080204" charset="-128"/>
              </a:defRPr>
            </a:lvl4pPr>
            <a:lvl5pPr marL="1598930" indent="-316230" algn="l" rtl="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5pPr>
            <a:lvl6pPr marL="20561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6pPr>
            <a:lvl7pPr marL="25133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7pPr>
            <a:lvl8pPr marL="29705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8pPr>
            <a:lvl9pPr marL="3427730" indent="-316230" algn="l" rtl="0" fontAlgn="base">
              <a:spcBef>
                <a:spcPct val="20000"/>
              </a:spcBef>
              <a:spcAft>
                <a:spcPct val="0"/>
              </a:spcAft>
              <a:buClr>
                <a:schemeClr val="folHlink"/>
              </a:buClr>
              <a:buSzPct val="80000"/>
              <a:buFont typeface="Wingdings" panose="05000000000000000000" pitchFamily="2" charset="2"/>
              <a:buChar char="§"/>
              <a:defRPr sz="1600">
                <a:solidFill>
                  <a:schemeClr val="tx1"/>
                </a:solidFill>
                <a:latin typeface="+mn-lt"/>
                <a:ea typeface="MS PGothic" panose="020B0600070205080204" charset="-128"/>
              </a:defRPr>
            </a:lvl9pPr>
          </a:lstStyle>
          <a:p>
            <a:r>
              <a:rPr lang="en-US" sz="2200" b="1" kern="0" dirty="0">
                <a:latin typeface="+mj-ea"/>
                <a:ea typeface="+mj-ea"/>
              </a:rPr>
              <a:t>Jingen</a:t>
            </a:r>
            <a:r>
              <a:rPr lang="zh-CN" altLang="en-US" sz="2200" b="1" kern="0" dirty="0">
                <a:latin typeface="+mj-ea"/>
                <a:ea typeface="+mj-ea"/>
              </a:rPr>
              <a:t> </a:t>
            </a:r>
            <a:r>
              <a:rPr lang="en-US" altLang="zh-CN" sz="2200" b="1" kern="0" dirty="0">
                <a:latin typeface="+mj-ea"/>
                <a:ea typeface="+mj-ea"/>
              </a:rPr>
              <a:t>Jiang</a:t>
            </a:r>
            <a:r>
              <a:rPr lang="zh-CN" altLang="en-US" sz="2200" b="1" kern="0" dirty="0">
                <a:latin typeface="+mj-ea"/>
                <a:ea typeface="+mj-ea"/>
              </a:rPr>
              <a:t>*</a:t>
            </a:r>
            <a:r>
              <a:rPr lang="en-US" altLang="zh-CN" sz="2200" b="1" kern="0" baseline="30000" dirty="0">
                <a:latin typeface="+mj-ea"/>
                <a:ea typeface="+mj-ea"/>
              </a:rPr>
              <a:t>1,2</a:t>
            </a:r>
            <a:r>
              <a:rPr lang="zh-CN" altLang="en-US" sz="2200" b="1" kern="0" dirty="0">
                <a:latin typeface="+mj-ea"/>
                <a:ea typeface="+mj-ea"/>
              </a:rPr>
              <a:t>  </a:t>
            </a:r>
            <a:r>
              <a:rPr lang="en-US" sz="2200" b="1" kern="0" dirty="0">
                <a:latin typeface="+mj-ea"/>
                <a:ea typeface="+mj-ea"/>
              </a:rPr>
              <a:t>Mingyang Zhao</a:t>
            </a:r>
            <a:r>
              <a:rPr lang="zh-CN" altLang="en-US" sz="2200" b="1" kern="0" dirty="0">
                <a:latin typeface="+mj-ea"/>
                <a:ea typeface="+mj-ea"/>
              </a:rPr>
              <a:t>*</a:t>
            </a:r>
            <a:r>
              <a:rPr lang="en-US" sz="2200" b="1" kern="0" baseline="30000" dirty="0">
                <a:latin typeface="+mj-ea"/>
                <a:ea typeface="+mj-ea"/>
              </a:rPr>
              <a:t>1,</a:t>
            </a:r>
            <a:r>
              <a:rPr lang="en-US" altLang="zh-CN" sz="2200" b="1" kern="0" baseline="30000" dirty="0">
                <a:latin typeface="+mj-ea"/>
                <a:ea typeface="+mj-ea"/>
              </a:rPr>
              <a:t>3</a:t>
            </a:r>
            <a:r>
              <a:rPr lang="en-US" sz="2200" b="1" kern="0" baseline="30000" dirty="0">
                <a:latin typeface="+mj-ea"/>
                <a:ea typeface="+mj-ea"/>
              </a:rPr>
              <a:t> </a:t>
            </a:r>
            <a:r>
              <a:rPr lang="en-US" sz="2200" b="1" kern="0" dirty="0">
                <a:latin typeface="+mj-ea"/>
                <a:ea typeface="+mj-ea"/>
              </a:rPr>
              <a:t> </a:t>
            </a:r>
            <a:r>
              <a:rPr lang="en-US" altLang="zh-CN" sz="2200" b="1" kern="0" dirty="0">
                <a:latin typeface="+mj-ea"/>
                <a:ea typeface="+mj-ea"/>
              </a:rPr>
              <a:t>Zeyu</a:t>
            </a:r>
            <a:r>
              <a:rPr lang="zh-CN" altLang="en-US" sz="2200" b="1" kern="0" dirty="0">
                <a:latin typeface="+mj-ea"/>
                <a:ea typeface="+mj-ea"/>
              </a:rPr>
              <a:t> </a:t>
            </a:r>
            <a:r>
              <a:rPr lang="en-US" altLang="zh-CN" sz="2200" b="1" kern="0" dirty="0">
                <a:latin typeface="+mj-ea"/>
                <a:ea typeface="+mj-ea"/>
              </a:rPr>
              <a:t>Shen</a:t>
            </a:r>
            <a:r>
              <a:rPr lang="en-US" altLang="zh-CN" sz="2200" b="1" kern="0" baseline="30000" dirty="0">
                <a:latin typeface="+mj-ea"/>
                <a:ea typeface="+mj-ea"/>
              </a:rPr>
              <a:t>2,4</a:t>
            </a:r>
            <a:r>
              <a:rPr lang="zh-CN" altLang="en-US" sz="2200" b="1" kern="0" dirty="0">
                <a:latin typeface="+mj-ea"/>
                <a:ea typeface="+mj-ea"/>
              </a:rPr>
              <a:t>  </a:t>
            </a:r>
            <a:r>
              <a:rPr lang="en-US" sz="2200" b="1" kern="0" dirty="0">
                <a:latin typeface="+mj-ea"/>
                <a:ea typeface="+mj-ea"/>
              </a:rPr>
              <a:t>Dong-Ming Yan</a:t>
            </a:r>
            <a:r>
              <a:rPr lang="en-US" altLang="zh-CN" sz="2200" b="1" kern="0" baseline="30000" dirty="0">
                <a:latin typeface="+mj-ea"/>
                <a:ea typeface="+mj-ea"/>
              </a:rPr>
              <a:t>1,2</a:t>
            </a:r>
            <a:endParaRPr lang="en-US" sz="2200" b="1" kern="0" dirty="0">
              <a:latin typeface="+mj-ea"/>
              <a:ea typeface="+mj-ea"/>
            </a:endParaRPr>
          </a:p>
        </p:txBody>
      </p:sp>
      <p:sp>
        <p:nvSpPr>
          <p:cNvPr id="19" name="文本框 18"/>
          <p:cNvSpPr txBox="1"/>
          <p:nvPr/>
        </p:nvSpPr>
        <p:spPr>
          <a:xfrm>
            <a:off x="1554312" y="3677906"/>
            <a:ext cx="9083374" cy="1200329"/>
          </a:xfrm>
          <a:prstGeom prst="rect">
            <a:avLst/>
          </a:prstGeom>
          <a:noFill/>
        </p:spPr>
        <p:txBody>
          <a:bodyPr wrap="square" rtlCol="0">
            <a:spAutoFit/>
          </a:bodyPr>
          <a:lstStyle/>
          <a:p>
            <a:pPr algn="ctr"/>
            <a:r>
              <a:rPr lang="en-US" altLang="zh-CN" baseline="30000" dirty="0"/>
              <a:t>1 </a:t>
            </a:r>
            <a:r>
              <a:rPr lang="en-US" altLang="zh-CN" dirty="0"/>
              <a:t>NLPR, Institute of Automation, Chinese Academy of Sciences, Beijing, China </a:t>
            </a:r>
          </a:p>
          <a:p>
            <a:pPr algn="ctr"/>
            <a:r>
              <a:rPr lang="en-US" altLang="zh-CN" baseline="30000" dirty="0"/>
              <a:t>2 </a:t>
            </a:r>
            <a:r>
              <a:rPr lang="en-US" altLang="zh-CN" dirty="0"/>
              <a:t>School of Artificial Intelligence, University of Chinese Academy of Sciences, Beijing, China </a:t>
            </a:r>
          </a:p>
          <a:p>
            <a:pPr algn="ctr"/>
            <a:r>
              <a:rPr lang="en-US" altLang="zh-CN" baseline="30000" dirty="0"/>
              <a:t>3 </a:t>
            </a:r>
            <a:r>
              <a:rPr lang="en-US" altLang="zh-CN" dirty="0"/>
              <a:t>Beijing Academy of Artificial Intelligence, Beijing, China </a:t>
            </a:r>
          </a:p>
          <a:p>
            <a:pPr algn="ctr"/>
            <a:r>
              <a:rPr lang="en-US" altLang="zh-CN" baseline="30000" dirty="0"/>
              <a:t>4 </a:t>
            </a:r>
            <a:r>
              <a:rPr lang="en-US" altLang="zh-CN" dirty="0"/>
              <a:t>State Key Laboratory of Computer Science, Institute of Software, Chinese Academy of Sciences </a:t>
            </a:r>
          </a:p>
        </p:txBody>
      </p:sp>
      <p:pic>
        <p:nvPicPr>
          <p:cNvPr id="10" name="图片 9">
            <a:extLst>
              <a:ext uri="{FF2B5EF4-FFF2-40B4-BE49-F238E27FC236}">
                <a16:creationId xmlns:a16="http://schemas.microsoft.com/office/drawing/2014/main" id="{B5B72794-FEC0-9843-E13A-60461471A2F6}"/>
              </a:ext>
            </a:extLst>
          </p:cNvPr>
          <p:cNvPicPr>
            <a:picLocks noChangeAspect="1"/>
          </p:cNvPicPr>
          <p:nvPr/>
        </p:nvPicPr>
        <p:blipFill>
          <a:blip r:embed="rId3"/>
          <a:stretch>
            <a:fillRect/>
          </a:stretch>
        </p:blipFill>
        <p:spPr>
          <a:xfrm>
            <a:off x="6566661" y="5680394"/>
            <a:ext cx="2266950" cy="341630"/>
          </a:xfrm>
          <a:prstGeom prst="rect">
            <a:avLst/>
          </a:prstGeom>
        </p:spPr>
      </p:pic>
      <p:pic>
        <p:nvPicPr>
          <p:cNvPr id="11" name="Picture 2" descr="中国科学院自动化研究所机构知识库(CASIA OpenIR): 检索">
            <a:extLst>
              <a:ext uri="{FF2B5EF4-FFF2-40B4-BE49-F238E27FC236}">
                <a16:creationId xmlns:a16="http://schemas.microsoft.com/office/drawing/2014/main" id="{6F54F47E-23B4-D050-F5AD-CE605E41EB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496" y="5427113"/>
            <a:ext cx="2036625" cy="7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中国科学院大学- Wikiwand">
            <a:extLst>
              <a:ext uri="{FF2B5EF4-FFF2-40B4-BE49-F238E27FC236}">
                <a16:creationId xmlns:a16="http://schemas.microsoft.com/office/drawing/2014/main" id="{62222EAD-D332-CE06-C86F-FF274219A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7874" y="5540295"/>
            <a:ext cx="2410860" cy="621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朱涛-知耻而后勇">
            <a:extLst>
              <a:ext uri="{FF2B5EF4-FFF2-40B4-BE49-F238E27FC236}">
                <a16:creationId xmlns:a16="http://schemas.microsoft.com/office/drawing/2014/main" id="{1EE9382A-521C-0D9C-033F-CC03FAEF98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9399" b="14556"/>
          <a:stretch>
            <a:fillRect/>
          </a:stretch>
        </p:blipFill>
        <p:spPr bwMode="auto">
          <a:xfrm>
            <a:off x="9039364" y="5342274"/>
            <a:ext cx="1790326" cy="88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38597"/>
      </p:ext>
    </p:extLst>
  </p:cSld>
  <p:clrMapOvr>
    <a:masterClrMapping/>
  </p:clrMapOvr>
  <p:transition advTm="1430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Gradient Projection</a:t>
            </a:r>
            <a:endParaRPr lang="zh-CN" altLang="en-US" dirty="0"/>
          </a:p>
        </p:txBody>
      </p:sp>
      <p:sp>
        <p:nvSpPr>
          <p:cNvPr id="5" name="椭圆 4"/>
          <p:cNvSpPr/>
          <p:nvPr/>
        </p:nvSpPr>
        <p:spPr bwMode="auto">
          <a:xfrm>
            <a:off x="3891494" y="2448145"/>
            <a:ext cx="2247900" cy="1466171"/>
          </a:xfrm>
          <a:prstGeom prst="ellipse">
            <a:avLst/>
          </a:prstGeom>
          <a:noFill/>
          <a:ln w="38100" cap="flat" cmpd="sng" algn="ctr">
            <a:solidFill>
              <a:srgbClr val="00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6" name="椭圆 5"/>
          <p:cNvSpPr/>
          <p:nvPr/>
        </p:nvSpPr>
        <p:spPr bwMode="auto">
          <a:xfrm>
            <a:off x="3603097" y="4874873"/>
            <a:ext cx="2730500" cy="1557677"/>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7" name="文本框 6"/>
          <p:cNvSpPr txBox="1"/>
          <p:nvPr/>
        </p:nvSpPr>
        <p:spPr>
          <a:xfrm>
            <a:off x="644260" y="2743646"/>
            <a:ext cx="2247900" cy="461665"/>
          </a:xfrm>
          <a:prstGeom prst="rect">
            <a:avLst/>
          </a:prstGeom>
          <a:noFill/>
        </p:spPr>
        <p:txBody>
          <a:bodyPr wrap="square" rtlCol="0">
            <a:spAutoFit/>
          </a:bodyPr>
          <a:lstStyle/>
          <a:p>
            <a:pPr algn="ctr"/>
            <a:r>
              <a:rPr lang="en-US" altLang="zh-CN" sz="2400" b="1" dirty="0"/>
              <a:t>Ground truth</a:t>
            </a:r>
            <a:endParaRPr lang="zh-CN" altLang="en-US" sz="2400" b="1" dirty="0"/>
          </a:p>
        </p:txBody>
      </p:sp>
      <p:sp>
        <p:nvSpPr>
          <p:cNvPr id="8" name="文本框 7"/>
          <p:cNvSpPr txBox="1"/>
          <p:nvPr/>
        </p:nvSpPr>
        <p:spPr>
          <a:xfrm>
            <a:off x="-98340" y="5341326"/>
            <a:ext cx="3503072" cy="461665"/>
          </a:xfrm>
          <a:prstGeom prst="rect">
            <a:avLst/>
          </a:prstGeom>
          <a:noFill/>
        </p:spPr>
        <p:txBody>
          <a:bodyPr wrap="square" rtlCol="0">
            <a:spAutoFit/>
          </a:bodyPr>
          <a:lstStyle/>
          <a:p>
            <a:pPr algn="ctr"/>
            <a:r>
              <a:rPr lang="en-US" altLang="zh-CN" sz="2400" b="1" dirty="0"/>
              <a:t>False candidate ellipse</a:t>
            </a:r>
            <a:endParaRPr lang="zh-CN" altLang="en-US" sz="2400" b="1" dirty="0"/>
          </a:p>
        </p:txBody>
      </p:sp>
      <p:sp>
        <p:nvSpPr>
          <p:cNvPr id="46" name="文本框 45"/>
          <p:cNvSpPr txBox="1"/>
          <p:nvPr/>
        </p:nvSpPr>
        <p:spPr>
          <a:xfrm>
            <a:off x="3731689" y="1616357"/>
            <a:ext cx="2567511" cy="460375"/>
          </a:xfrm>
          <a:prstGeom prst="rect">
            <a:avLst/>
          </a:prstGeom>
          <a:noFill/>
        </p:spPr>
        <p:txBody>
          <a:bodyPr wrap="square" rtlCol="0">
            <a:spAutoFit/>
          </a:bodyPr>
          <a:lstStyle/>
          <a:p>
            <a:pPr algn="ctr"/>
            <a:r>
              <a:rPr lang="en-US" altLang="zh-CN" sz="2400" b="1" dirty="0"/>
              <a:t>Ellipse gradient</a:t>
            </a:r>
            <a:endParaRPr lang="zh-CN" altLang="en-US" sz="2400" b="1" dirty="0"/>
          </a:p>
        </p:txBody>
      </p:sp>
      <p:sp>
        <p:nvSpPr>
          <p:cNvPr id="47" name="文本框 46"/>
          <p:cNvSpPr txBox="1"/>
          <p:nvPr/>
        </p:nvSpPr>
        <p:spPr>
          <a:xfrm>
            <a:off x="8011410" y="1566093"/>
            <a:ext cx="2567511" cy="460375"/>
          </a:xfrm>
          <a:prstGeom prst="rect">
            <a:avLst/>
          </a:prstGeom>
          <a:noFill/>
        </p:spPr>
        <p:txBody>
          <a:bodyPr wrap="square" rtlCol="0">
            <a:spAutoFit/>
          </a:bodyPr>
          <a:lstStyle/>
          <a:p>
            <a:pPr algn="ctr"/>
            <a:r>
              <a:rPr lang="en-US" altLang="zh-CN" sz="2400" b="1" dirty="0"/>
              <a:t>Pixel gradient </a:t>
            </a:r>
            <a:endParaRPr lang="zh-CN" altLang="en-US" sz="2400" b="1" dirty="0"/>
          </a:p>
        </p:txBody>
      </p:sp>
      <p:cxnSp>
        <p:nvCxnSpPr>
          <p:cNvPr id="49" name="直接箭头连接符 48"/>
          <p:cNvCxnSpPr>
            <a:stCxn id="5" idx="0"/>
            <a:endCxn id="46" idx="2"/>
          </p:cNvCxnSpPr>
          <p:nvPr/>
        </p:nvCxnSpPr>
        <p:spPr bwMode="auto">
          <a:xfrm flipV="1">
            <a:off x="5015444" y="2076707"/>
            <a:ext cx="635" cy="37147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直接箭头连接符 50"/>
          <p:cNvCxnSpPr>
            <a:stCxn id="5" idx="7"/>
          </p:cNvCxnSpPr>
          <p:nvPr/>
        </p:nvCxnSpPr>
        <p:spPr bwMode="auto">
          <a:xfrm flipV="1">
            <a:off x="5810197" y="2297855"/>
            <a:ext cx="196903"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p:cNvCxnSpPr>
            <a:stCxn id="5" idx="6"/>
          </p:cNvCxnSpPr>
          <p:nvPr/>
        </p:nvCxnSpPr>
        <p:spPr bwMode="auto">
          <a:xfrm>
            <a:off x="6139394" y="3181231"/>
            <a:ext cx="388406"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7" name="直接箭头连接符 66"/>
          <p:cNvCxnSpPr>
            <a:stCxn id="5" idx="5"/>
          </p:cNvCxnSpPr>
          <p:nvPr/>
        </p:nvCxnSpPr>
        <p:spPr bwMode="auto">
          <a:xfrm>
            <a:off x="5810197" y="3699600"/>
            <a:ext cx="285803"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1" name="直接箭头连接符 70"/>
          <p:cNvCxnSpPr>
            <a:stCxn id="5" idx="4"/>
          </p:cNvCxnSpPr>
          <p:nvPr/>
        </p:nvCxnSpPr>
        <p:spPr bwMode="auto">
          <a:xfrm>
            <a:off x="5015444" y="3914316"/>
            <a:ext cx="0" cy="42908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5" name="直接箭头连接符 74"/>
          <p:cNvCxnSpPr>
            <a:stCxn id="5" idx="3"/>
          </p:cNvCxnSpPr>
          <p:nvPr/>
        </p:nvCxnSpPr>
        <p:spPr bwMode="auto">
          <a:xfrm flipH="1">
            <a:off x="3987800" y="3699600"/>
            <a:ext cx="232891"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78" name="直接箭头连接符 77"/>
          <p:cNvCxnSpPr>
            <a:stCxn id="5" idx="2"/>
          </p:cNvCxnSpPr>
          <p:nvPr/>
        </p:nvCxnSpPr>
        <p:spPr bwMode="auto">
          <a:xfrm flipH="1">
            <a:off x="3467100" y="3181231"/>
            <a:ext cx="4243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86" name="直接箭头连接符 85"/>
          <p:cNvCxnSpPr>
            <a:stCxn id="5" idx="1"/>
          </p:cNvCxnSpPr>
          <p:nvPr/>
        </p:nvCxnSpPr>
        <p:spPr bwMode="auto">
          <a:xfrm flipH="1" flipV="1">
            <a:off x="3987800" y="2369615"/>
            <a:ext cx="232891" cy="29324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9" name="椭圆 88"/>
          <p:cNvSpPr/>
          <p:nvPr/>
        </p:nvSpPr>
        <p:spPr bwMode="auto">
          <a:xfrm>
            <a:off x="8089722" y="2448145"/>
            <a:ext cx="2247900" cy="1466171"/>
          </a:xfrm>
          <a:prstGeom prst="ellipse">
            <a:avLst/>
          </a:prstGeom>
          <a:noFill/>
          <a:ln w="38100" cap="flat" cmpd="sng" algn="ctr">
            <a:solidFill>
              <a:srgbClr val="00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cxnSp>
        <p:nvCxnSpPr>
          <p:cNvPr id="90" name="直接箭头连接符 89"/>
          <p:cNvCxnSpPr>
            <a:stCxn id="89" idx="0"/>
          </p:cNvCxnSpPr>
          <p:nvPr/>
        </p:nvCxnSpPr>
        <p:spPr bwMode="auto">
          <a:xfrm flipV="1">
            <a:off x="9213672" y="2078022"/>
            <a:ext cx="1" cy="360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1" name="直接箭头连接符 90"/>
          <p:cNvCxnSpPr>
            <a:stCxn id="89" idx="7"/>
          </p:cNvCxnSpPr>
          <p:nvPr/>
        </p:nvCxnSpPr>
        <p:spPr bwMode="auto">
          <a:xfrm flipV="1">
            <a:off x="10008425" y="2297855"/>
            <a:ext cx="196903"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2" name="直接箭头连接符 91"/>
          <p:cNvCxnSpPr>
            <a:stCxn id="89" idx="6"/>
          </p:cNvCxnSpPr>
          <p:nvPr/>
        </p:nvCxnSpPr>
        <p:spPr bwMode="auto">
          <a:xfrm>
            <a:off x="10337622" y="3181231"/>
            <a:ext cx="388406"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3" name="直接箭头连接符 92"/>
          <p:cNvCxnSpPr>
            <a:stCxn id="89" idx="5"/>
          </p:cNvCxnSpPr>
          <p:nvPr/>
        </p:nvCxnSpPr>
        <p:spPr bwMode="auto">
          <a:xfrm>
            <a:off x="10008425" y="3699600"/>
            <a:ext cx="285803"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4" name="直接箭头连接符 93"/>
          <p:cNvCxnSpPr>
            <a:stCxn id="89" idx="4"/>
          </p:cNvCxnSpPr>
          <p:nvPr/>
        </p:nvCxnSpPr>
        <p:spPr bwMode="auto">
          <a:xfrm>
            <a:off x="9213672" y="3914316"/>
            <a:ext cx="0" cy="42908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5" name="直接箭头连接符 94"/>
          <p:cNvCxnSpPr>
            <a:stCxn id="89" idx="3"/>
          </p:cNvCxnSpPr>
          <p:nvPr/>
        </p:nvCxnSpPr>
        <p:spPr bwMode="auto">
          <a:xfrm flipH="1">
            <a:off x="8186028" y="3699600"/>
            <a:ext cx="232891" cy="36500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6" name="直接箭头连接符 95"/>
          <p:cNvCxnSpPr>
            <a:stCxn id="89" idx="2"/>
          </p:cNvCxnSpPr>
          <p:nvPr/>
        </p:nvCxnSpPr>
        <p:spPr bwMode="auto">
          <a:xfrm flipH="1">
            <a:off x="7665328" y="3181231"/>
            <a:ext cx="424394"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7" name="直接箭头连接符 96"/>
          <p:cNvCxnSpPr>
            <a:stCxn id="89" idx="1"/>
          </p:cNvCxnSpPr>
          <p:nvPr/>
        </p:nvCxnSpPr>
        <p:spPr bwMode="auto">
          <a:xfrm flipH="1" flipV="1">
            <a:off x="8186028" y="2369615"/>
            <a:ext cx="232891" cy="29324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8" name="直接箭头连接符 97"/>
          <p:cNvCxnSpPr/>
          <p:nvPr/>
        </p:nvCxnSpPr>
        <p:spPr bwMode="auto">
          <a:xfrm flipV="1">
            <a:off x="4992690" y="4514873"/>
            <a:ext cx="1" cy="360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9" name="直接箭头连接符 98"/>
          <p:cNvCxnSpPr>
            <a:stCxn id="6" idx="1"/>
          </p:cNvCxnSpPr>
          <p:nvPr/>
        </p:nvCxnSpPr>
        <p:spPr bwMode="auto">
          <a:xfrm flipH="1" flipV="1">
            <a:off x="3815848" y="4800600"/>
            <a:ext cx="187121" cy="30239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05" name="直接箭头连接符 104"/>
          <p:cNvCxnSpPr>
            <a:stCxn id="6" idx="2"/>
          </p:cNvCxnSpPr>
          <p:nvPr/>
        </p:nvCxnSpPr>
        <p:spPr bwMode="auto">
          <a:xfrm flipH="1" flipV="1">
            <a:off x="3178703" y="5653711"/>
            <a:ext cx="424394" cy="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08" name="直接箭头连接符 107"/>
          <p:cNvCxnSpPr>
            <a:stCxn id="6" idx="6"/>
          </p:cNvCxnSpPr>
          <p:nvPr/>
        </p:nvCxnSpPr>
        <p:spPr bwMode="auto">
          <a:xfrm flipV="1">
            <a:off x="6333597" y="5653711"/>
            <a:ext cx="424394" cy="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2" name="直接箭头连接符 111"/>
          <p:cNvCxnSpPr>
            <a:stCxn id="6" idx="7"/>
          </p:cNvCxnSpPr>
          <p:nvPr/>
        </p:nvCxnSpPr>
        <p:spPr bwMode="auto">
          <a:xfrm flipV="1">
            <a:off x="5933725" y="4800600"/>
            <a:ext cx="201538" cy="30239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5" name="直接箭头连接符 114"/>
          <p:cNvCxnSpPr>
            <a:stCxn id="6" idx="5"/>
          </p:cNvCxnSpPr>
          <p:nvPr/>
        </p:nvCxnSpPr>
        <p:spPr bwMode="auto">
          <a:xfrm>
            <a:off x="5933725" y="6204433"/>
            <a:ext cx="201538" cy="35511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8" name="直接箭头连接符 117"/>
          <p:cNvCxnSpPr>
            <a:stCxn id="6" idx="4"/>
          </p:cNvCxnSpPr>
          <p:nvPr/>
        </p:nvCxnSpPr>
        <p:spPr bwMode="auto">
          <a:xfrm>
            <a:off x="4968347" y="6432550"/>
            <a:ext cx="0" cy="360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2" name="直接箭头连接符 121"/>
          <p:cNvCxnSpPr>
            <a:stCxn id="6" idx="3"/>
          </p:cNvCxnSpPr>
          <p:nvPr/>
        </p:nvCxnSpPr>
        <p:spPr bwMode="auto">
          <a:xfrm flipH="1">
            <a:off x="3815848" y="6204433"/>
            <a:ext cx="187121" cy="35511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6" name="椭圆 125"/>
          <p:cNvSpPr/>
          <p:nvPr/>
        </p:nvSpPr>
        <p:spPr bwMode="auto">
          <a:xfrm>
            <a:off x="7848422" y="4874873"/>
            <a:ext cx="2730500" cy="1557677"/>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cxnSp>
        <p:nvCxnSpPr>
          <p:cNvPr id="127" name="直接箭头连接符 126"/>
          <p:cNvCxnSpPr/>
          <p:nvPr/>
        </p:nvCxnSpPr>
        <p:spPr bwMode="auto">
          <a:xfrm flipV="1">
            <a:off x="9238015" y="4514873"/>
            <a:ext cx="0" cy="360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8" name="直接箭头连接符 127"/>
          <p:cNvCxnSpPr>
            <a:stCxn id="126" idx="1"/>
          </p:cNvCxnSpPr>
          <p:nvPr/>
        </p:nvCxnSpPr>
        <p:spPr bwMode="auto">
          <a:xfrm flipH="1" flipV="1">
            <a:off x="8061173" y="4800600"/>
            <a:ext cx="187121" cy="30239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29" name="直接箭头连接符 128"/>
          <p:cNvCxnSpPr>
            <a:stCxn id="126" idx="2"/>
          </p:cNvCxnSpPr>
          <p:nvPr/>
        </p:nvCxnSpPr>
        <p:spPr bwMode="auto">
          <a:xfrm flipH="1" flipV="1">
            <a:off x="7424028" y="5653711"/>
            <a:ext cx="424394" cy="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0" name="直接箭头连接符 129"/>
          <p:cNvCxnSpPr>
            <a:stCxn id="126" idx="6"/>
          </p:cNvCxnSpPr>
          <p:nvPr/>
        </p:nvCxnSpPr>
        <p:spPr bwMode="auto">
          <a:xfrm>
            <a:off x="10578922" y="5653712"/>
            <a:ext cx="319086" cy="29855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1" name="直接箭头连接符 130"/>
          <p:cNvCxnSpPr>
            <a:stCxn id="126" idx="7"/>
          </p:cNvCxnSpPr>
          <p:nvPr/>
        </p:nvCxnSpPr>
        <p:spPr bwMode="auto">
          <a:xfrm flipH="1" flipV="1">
            <a:off x="10128448" y="4724583"/>
            <a:ext cx="50602" cy="37840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2" name="直接箭头连接符 131"/>
          <p:cNvCxnSpPr>
            <a:stCxn id="126" idx="5"/>
          </p:cNvCxnSpPr>
          <p:nvPr/>
        </p:nvCxnSpPr>
        <p:spPr bwMode="auto">
          <a:xfrm>
            <a:off x="10179050" y="6204433"/>
            <a:ext cx="399871" cy="11405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3" name="直接箭头连接符 132"/>
          <p:cNvCxnSpPr>
            <a:stCxn id="126" idx="4"/>
          </p:cNvCxnSpPr>
          <p:nvPr/>
        </p:nvCxnSpPr>
        <p:spPr bwMode="auto">
          <a:xfrm>
            <a:off x="9213672" y="6432550"/>
            <a:ext cx="0" cy="360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34" name="直接箭头连接符 133"/>
          <p:cNvCxnSpPr>
            <a:stCxn id="126" idx="3"/>
          </p:cNvCxnSpPr>
          <p:nvPr/>
        </p:nvCxnSpPr>
        <p:spPr bwMode="auto">
          <a:xfrm flipH="1">
            <a:off x="8061173" y="6204433"/>
            <a:ext cx="187121" cy="35511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5" name="灯片编号占位符 2">
            <a:extLst>
              <a:ext uri="{FF2B5EF4-FFF2-40B4-BE49-F238E27FC236}">
                <a16:creationId xmlns:a16="http://schemas.microsoft.com/office/drawing/2014/main" id="{85C649FA-3580-F857-219F-5C91A2D3B27A}"/>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10</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a:t>Grouping Constraints</a:t>
            </a:r>
            <a:endParaRPr lang="zh-CN" altLang="en-US" dirty="0">
              <a:latin typeface="+mn-lt"/>
              <a:ea typeface="+mn-ea"/>
              <a:cs typeface="+mn-ea"/>
              <a:sym typeface="+mn-lt"/>
            </a:endParaRPr>
          </a:p>
        </p:txBody>
      </p:sp>
      <p:sp>
        <p:nvSpPr>
          <p:cNvPr id="10" name="内容占位符 9"/>
          <p:cNvSpPr>
            <a:spLocks noGrp="1"/>
          </p:cNvSpPr>
          <p:nvPr>
            <p:ph idx="1"/>
          </p:nvPr>
        </p:nvSpPr>
        <p:spPr/>
        <p:txBody>
          <a:bodyPr/>
          <a:lstStyle/>
          <a:p>
            <a:r>
              <a:rPr lang="en-US" altLang="zh-CN" b="1" dirty="0"/>
              <a:t>Position constraint</a:t>
            </a:r>
            <a:endParaRPr lang="zh-CN" altLang="en-US" b="1" dirty="0"/>
          </a:p>
        </p:txBody>
      </p:sp>
      <p:pic>
        <p:nvPicPr>
          <p:cNvPr id="14" name="图片 13"/>
          <p:cNvPicPr>
            <a:picLocks noChangeAspect="1"/>
          </p:cNvPicPr>
          <p:nvPr/>
        </p:nvPicPr>
        <p:blipFill rotWithShape="1">
          <a:blip r:embed="rId3"/>
          <a:srcRect t="9642"/>
          <a:stretch>
            <a:fillRect/>
          </a:stretch>
        </p:blipFill>
        <p:spPr>
          <a:xfrm>
            <a:off x="3736451" y="1748380"/>
            <a:ext cx="4552381" cy="3063571"/>
          </a:xfrm>
          <a:prstGeom prst="rect">
            <a:avLst/>
          </a:prstGeom>
        </p:spPr>
      </p:pic>
      <p:pic>
        <p:nvPicPr>
          <p:cNvPr id="17" name="图片 16"/>
          <p:cNvPicPr>
            <a:picLocks noChangeAspect="1"/>
          </p:cNvPicPr>
          <p:nvPr/>
        </p:nvPicPr>
        <p:blipFill>
          <a:blip r:embed="rId4"/>
          <a:stretch>
            <a:fillRect/>
          </a:stretch>
        </p:blipFill>
        <p:spPr>
          <a:xfrm>
            <a:off x="2612875" y="5220128"/>
            <a:ext cx="6966250" cy="580520"/>
          </a:xfrm>
          <a:prstGeom prst="rect">
            <a:avLst/>
          </a:prstGeom>
        </p:spPr>
      </p:pic>
      <p:cxnSp>
        <p:nvCxnSpPr>
          <p:cNvPr id="23" name="直接箭头连接符 22"/>
          <p:cNvCxnSpPr/>
          <p:nvPr/>
        </p:nvCxnSpPr>
        <p:spPr bwMode="auto">
          <a:xfrm flipH="1" flipV="1">
            <a:off x="8082742" y="3463558"/>
            <a:ext cx="1352302" cy="49311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4" name="文本框 23"/>
          <p:cNvSpPr txBox="1"/>
          <p:nvPr/>
        </p:nvSpPr>
        <p:spPr>
          <a:xfrm>
            <a:off x="9322022" y="3956669"/>
            <a:ext cx="1352302" cy="461665"/>
          </a:xfrm>
          <a:prstGeom prst="rect">
            <a:avLst/>
          </a:prstGeom>
          <a:noFill/>
        </p:spPr>
        <p:txBody>
          <a:bodyPr wrap="square" rtlCol="0">
            <a:spAutoFit/>
          </a:bodyPr>
          <a:lstStyle/>
          <a:p>
            <a:pPr algn="ctr"/>
            <a:r>
              <a:rPr lang="en-US" altLang="zh-CN" sz="2400" b="1" dirty="0"/>
              <a:t>midpoint</a:t>
            </a:r>
            <a:endParaRPr lang="zh-CN" altLang="en-US" sz="2400" b="1" dirty="0"/>
          </a:p>
        </p:txBody>
      </p:sp>
      <p:cxnSp>
        <p:nvCxnSpPr>
          <p:cNvPr id="26" name="直接箭头连接符 25"/>
          <p:cNvCxnSpPr>
            <a:stCxn id="31" idx="1"/>
          </p:cNvCxnSpPr>
          <p:nvPr/>
        </p:nvCxnSpPr>
        <p:spPr bwMode="auto">
          <a:xfrm flipH="1">
            <a:off x="6520642" y="1725601"/>
            <a:ext cx="592775" cy="92515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1" name="文本框 30"/>
          <p:cNvSpPr txBox="1"/>
          <p:nvPr/>
        </p:nvSpPr>
        <p:spPr>
          <a:xfrm>
            <a:off x="7113417" y="1494768"/>
            <a:ext cx="3034519" cy="461665"/>
          </a:xfrm>
          <a:prstGeom prst="rect">
            <a:avLst/>
          </a:prstGeom>
          <a:noFill/>
        </p:spPr>
        <p:txBody>
          <a:bodyPr wrap="square" rtlCol="0">
            <a:spAutoFit/>
          </a:bodyPr>
          <a:lstStyle/>
          <a:p>
            <a:r>
              <a:rPr lang="en-US" altLang="zh-CN" sz="2400" b="1" dirty="0"/>
              <a:t>chord</a:t>
            </a:r>
            <a:endParaRPr lang="zh-CN" altLang="en-US" sz="2400" b="1" dirty="0"/>
          </a:p>
        </p:txBody>
      </p:sp>
      <p:sp>
        <p:nvSpPr>
          <p:cNvPr id="12" name="灯片编号占位符 2">
            <a:extLst>
              <a:ext uri="{FF2B5EF4-FFF2-40B4-BE49-F238E27FC236}">
                <a16:creationId xmlns:a16="http://schemas.microsoft.com/office/drawing/2014/main" id="{4FB67119-668F-1325-F85E-50A29581D720}"/>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11</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t>Blending constraint</a:t>
            </a:r>
            <a:endParaRPr lang="zh-CN" altLang="en-US" b="1" dirty="0"/>
          </a:p>
        </p:txBody>
      </p:sp>
      <p:sp>
        <p:nvSpPr>
          <p:cNvPr id="4" name="标题 3"/>
          <p:cNvSpPr>
            <a:spLocks noGrp="1"/>
          </p:cNvSpPr>
          <p:nvPr>
            <p:ph type="title"/>
          </p:nvPr>
        </p:nvSpPr>
        <p:spPr/>
        <p:txBody>
          <a:bodyPr/>
          <a:lstStyle/>
          <a:p>
            <a:r>
              <a:rPr lang="en-US" altLang="zh-CN" dirty="0"/>
              <a:t>Grouping Constraints</a:t>
            </a:r>
            <a:endParaRPr lang="zh-CN" altLang="en-US" dirty="0"/>
          </a:p>
        </p:txBody>
      </p:sp>
      <p:pic>
        <p:nvPicPr>
          <p:cNvPr id="7" name="图片 6"/>
          <p:cNvPicPr>
            <a:picLocks noChangeAspect="1"/>
          </p:cNvPicPr>
          <p:nvPr/>
        </p:nvPicPr>
        <p:blipFill>
          <a:blip r:embed="rId3"/>
          <a:stretch>
            <a:fillRect/>
          </a:stretch>
        </p:blipFill>
        <p:spPr>
          <a:xfrm>
            <a:off x="2124009" y="2002573"/>
            <a:ext cx="7943982" cy="2852853"/>
          </a:xfrm>
          <a:prstGeom prst="rect">
            <a:avLst/>
          </a:prstGeom>
        </p:spPr>
      </p:pic>
      <p:cxnSp>
        <p:nvCxnSpPr>
          <p:cNvPr id="8" name="直接箭头连接符 7"/>
          <p:cNvCxnSpPr/>
          <p:nvPr/>
        </p:nvCxnSpPr>
        <p:spPr bwMode="auto">
          <a:xfrm flipV="1">
            <a:off x="3314700" y="4095639"/>
            <a:ext cx="495300" cy="44186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9" name="文本框 8"/>
          <p:cNvSpPr txBox="1"/>
          <p:nvPr/>
        </p:nvSpPr>
        <p:spPr>
          <a:xfrm>
            <a:off x="1165349" y="4350218"/>
            <a:ext cx="2149351" cy="461665"/>
          </a:xfrm>
          <a:prstGeom prst="rect">
            <a:avLst/>
          </a:prstGeom>
          <a:noFill/>
        </p:spPr>
        <p:txBody>
          <a:bodyPr wrap="square" rtlCol="0">
            <a:spAutoFit/>
          </a:bodyPr>
          <a:lstStyle/>
          <a:p>
            <a:pPr algn="ctr"/>
            <a:r>
              <a:rPr lang="en-US" altLang="zh-CN" sz="2400" b="1" dirty="0"/>
              <a:t>Inflection point</a:t>
            </a:r>
            <a:endParaRPr lang="zh-CN" altLang="en-US" sz="2400" b="1" dirty="0"/>
          </a:p>
        </p:txBody>
      </p:sp>
      <p:cxnSp>
        <p:nvCxnSpPr>
          <p:cNvPr id="13" name="直接箭头连接符 12"/>
          <p:cNvCxnSpPr/>
          <p:nvPr/>
        </p:nvCxnSpPr>
        <p:spPr bwMode="auto">
          <a:xfrm flipV="1">
            <a:off x="7594600" y="4590948"/>
            <a:ext cx="190500" cy="350963"/>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5" name="文本框 14"/>
          <p:cNvSpPr txBox="1"/>
          <p:nvPr/>
        </p:nvSpPr>
        <p:spPr>
          <a:xfrm>
            <a:off x="6047612" y="5028996"/>
            <a:ext cx="3093976" cy="461665"/>
          </a:xfrm>
          <a:prstGeom prst="rect">
            <a:avLst/>
          </a:prstGeom>
          <a:noFill/>
        </p:spPr>
        <p:txBody>
          <a:bodyPr wrap="square" rtlCol="0">
            <a:spAutoFit/>
          </a:bodyPr>
          <a:lstStyle/>
          <a:p>
            <a:pPr algn="ctr"/>
            <a:r>
              <a:rPr lang="en-US" altLang="zh-CN" sz="2400" b="1" dirty="0"/>
              <a:t>No inflection point</a:t>
            </a:r>
            <a:endParaRPr lang="zh-CN" altLang="en-US" sz="2400" b="1" dirty="0"/>
          </a:p>
        </p:txBody>
      </p:sp>
      <p:cxnSp>
        <p:nvCxnSpPr>
          <p:cNvPr id="16" name="直接箭头连接符 15"/>
          <p:cNvCxnSpPr/>
          <p:nvPr/>
        </p:nvCxnSpPr>
        <p:spPr bwMode="auto">
          <a:xfrm flipH="1">
            <a:off x="7886700" y="2159000"/>
            <a:ext cx="177800" cy="3810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6669912" y="1697335"/>
            <a:ext cx="3093976" cy="461665"/>
          </a:xfrm>
          <a:prstGeom prst="rect">
            <a:avLst/>
          </a:prstGeom>
          <a:noFill/>
        </p:spPr>
        <p:txBody>
          <a:bodyPr wrap="square" rtlCol="0">
            <a:spAutoFit/>
          </a:bodyPr>
          <a:lstStyle/>
          <a:p>
            <a:pPr algn="ctr"/>
            <a:r>
              <a:rPr lang="en-US" altLang="zh-CN" sz="2400" b="1" dirty="0"/>
              <a:t>No inflection point</a:t>
            </a:r>
            <a:endParaRPr lang="zh-CN" altLang="en-US" sz="2400" b="1" dirty="0"/>
          </a:p>
        </p:txBody>
      </p:sp>
      <p:sp>
        <p:nvSpPr>
          <p:cNvPr id="14" name="灯片编号占位符 2">
            <a:extLst>
              <a:ext uri="{FF2B5EF4-FFF2-40B4-BE49-F238E27FC236}">
                <a16:creationId xmlns:a16="http://schemas.microsoft.com/office/drawing/2014/main" id="{17B75E23-91F2-CF34-9054-D86B1980884D}"/>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12</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b="1" dirty="0"/>
              <a:t>Arc length constraint</a:t>
            </a:r>
            <a:endParaRPr lang="zh-CN" altLang="en-US" b="1" dirty="0"/>
          </a:p>
        </p:txBody>
      </p:sp>
      <p:sp>
        <p:nvSpPr>
          <p:cNvPr id="4" name="标题 3"/>
          <p:cNvSpPr>
            <a:spLocks noGrp="1"/>
          </p:cNvSpPr>
          <p:nvPr>
            <p:ph type="title"/>
          </p:nvPr>
        </p:nvSpPr>
        <p:spPr/>
        <p:txBody>
          <a:bodyPr/>
          <a:lstStyle/>
          <a:p>
            <a:r>
              <a:rPr lang="en-US" altLang="zh-CN" dirty="0"/>
              <a:t>Grouping Constraints</a:t>
            </a:r>
            <a:endParaRPr lang="zh-CN" altLang="en-US" dirty="0"/>
          </a:p>
        </p:txBody>
      </p:sp>
      <p:grpSp>
        <p:nvGrpSpPr>
          <p:cNvPr id="8" name="组合 7"/>
          <p:cNvGrpSpPr/>
          <p:nvPr/>
        </p:nvGrpSpPr>
        <p:grpSpPr>
          <a:xfrm rot="10800000">
            <a:off x="6483031" y="1583192"/>
            <a:ext cx="3616325" cy="2836408"/>
            <a:chOff x="3317875" y="2339918"/>
            <a:chExt cx="5162549" cy="3527482"/>
          </a:xfrm>
        </p:grpSpPr>
        <p:sp>
          <p:nvSpPr>
            <p:cNvPr id="5" name="椭圆 4"/>
            <p:cNvSpPr/>
            <p:nvPr/>
          </p:nvSpPr>
          <p:spPr bwMode="auto">
            <a:xfrm>
              <a:off x="3530601" y="2339918"/>
              <a:ext cx="4737098" cy="2625781"/>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6" name="弧形 5"/>
            <p:cNvSpPr/>
            <p:nvPr/>
          </p:nvSpPr>
          <p:spPr bwMode="auto">
            <a:xfrm>
              <a:off x="3317875" y="2339918"/>
              <a:ext cx="5162549" cy="3527482"/>
            </a:xfrm>
            <a:prstGeom prst="arc">
              <a:avLst>
                <a:gd name="adj1" fmla="val 12429069"/>
                <a:gd name="adj2" fmla="val 20425432"/>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7" name="弧形 6"/>
            <p:cNvSpPr/>
            <p:nvPr/>
          </p:nvSpPr>
          <p:spPr bwMode="auto">
            <a:xfrm rot="8698880">
              <a:off x="6499487" y="4478841"/>
              <a:ext cx="715100" cy="393684"/>
            </a:xfrm>
            <a:prstGeom prst="arc">
              <a:avLst>
                <a:gd name="adj1" fmla="val 12507130"/>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4" name="组合 13"/>
          <p:cNvGrpSpPr/>
          <p:nvPr/>
        </p:nvGrpSpPr>
        <p:grpSpPr>
          <a:xfrm>
            <a:off x="2082192" y="1569934"/>
            <a:ext cx="3616325" cy="2836408"/>
            <a:chOff x="1412874" y="1583192"/>
            <a:chExt cx="3616325" cy="2836408"/>
          </a:xfrm>
        </p:grpSpPr>
        <p:sp>
          <p:nvSpPr>
            <p:cNvPr id="11" name="椭圆 10"/>
            <p:cNvSpPr/>
            <p:nvPr/>
          </p:nvSpPr>
          <p:spPr bwMode="auto">
            <a:xfrm rot="10800000">
              <a:off x="1561886" y="2308239"/>
              <a:ext cx="3318300" cy="2111361"/>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2" name="弧形 11"/>
            <p:cNvSpPr/>
            <p:nvPr/>
          </p:nvSpPr>
          <p:spPr bwMode="auto">
            <a:xfrm rot="10800000">
              <a:off x="1412874" y="1583192"/>
              <a:ext cx="3616325" cy="2836408"/>
            </a:xfrm>
            <a:prstGeom prst="arc">
              <a:avLst>
                <a:gd name="adj1" fmla="val 12429069"/>
                <a:gd name="adj2" fmla="val 20425432"/>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13" name="弧形 12"/>
            <p:cNvSpPr/>
            <p:nvPr/>
          </p:nvSpPr>
          <p:spPr bwMode="auto">
            <a:xfrm rot="21376499">
              <a:off x="2296594" y="2308238"/>
              <a:ext cx="1856305" cy="854288"/>
            </a:xfrm>
            <a:prstGeom prst="arc">
              <a:avLst>
                <a:gd name="adj1" fmla="val 12423741"/>
                <a:gd name="adj2" fmla="val 20632984"/>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5" name="图形 14" descr="复选标记 纯色填充"/>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6932" y="1956502"/>
            <a:ext cx="552299" cy="552299"/>
          </a:xfrm>
          <a:prstGeom prst="rect">
            <a:avLst/>
          </a:prstGeom>
        </p:spPr>
      </p:pic>
      <p:pic>
        <p:nvPicPr>
          <p:cNvPr id="16" name="图形 15" descr="关闭 纯色填充"/>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4507" y="1996577"/>
            <a:ext cx="528618" cy="528618"/>
          </a:xfrm>
          <a:prstGeom prst="rect">
            <a:avLst/>
          </a:prstGeom>
        </p:spPr>
      </p:pic>
      <p:pic>
        <p:nvPicPr>
          <p:cNvPr id="20" name="图片 19"/>
          <p:cNvPicPr>
            <a:picLocks noChangeAspect="1"/>
          </p:cNvPicPr>
          <p:nvPr/>
        </p:nvPicPr>
        <p:blipFill>
          <a:blip r:embed="rId7"/>
          <a:stretch>
            <a:fillRect/>
          </a:stretch>
        </p:blipFill>
        <p:spPr>
          <a:xfrm>
            <a:off x="3456224" y="5073251"/>
            <a:ext cx="5076750" cy="984659"/>
          </a:xfrm>
          <a:prstGeom prst="rect">
            <a:avLst/>
          </a:prstGeom>
        </p:spPr>
      </p:pic>
      <p:sp>
        <p:nvSpPr>
          <p:cNvPr id="18" name="灯片编号占位符 2">
            <a:extLst>
              <a:ext uri="{FF2B5EF4-FFF2-40B4-BE49-F238E27FC236}">
                <a16:creationId xmlns:a16="http://schemas.microsoft.com/office/drawing/2014/main" id="{B1B970CE-4F3F-13DD-E37A-41CDDD1B5F69}"/>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13</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Distance constraint</a:t>
            </a:r>
            <a:endParaRPr lang="zh-CN" altLang="en-US" dirty="0"/>
          </a:p>
        </p:txBody>
      </p:sp>
      <p:sp>
        <p:nvSpPr>
          <p:cNvPr id="4" name="标题 3"/>
          <p:cNvSpPr>
            <a:spLocks noGrp="1"/>
          </p:cNvSpPr>
          <p:nvPr>
            <p:ph type="title"/>
          </p:nvPr>
        </p:nvSpPr>
        <p:spPr/>
        <p:txBody>
          <a:bodyPr/>
          <a:lstStyle/>
          <a:p>
            <a:r>
              <a:rPr lang="en-US" altLang="zh-CN" dirty="0"/>
              <a:t>Grouping Constraints</a:t>
            </a:r>
            <a:endParaRPr lang="zh-CN" altLang="en-US" dirty="0"/>
          </a:p>
        </p:txBody>
      </p:sp>
      <p:grpSp>
        <p:nvGrpSpPr>
          <p:cNvPr id="6" name="组合 5"/>
          <p:cNvGrpSpPr/>
          <p:nvPr/>
        </p:nvGrpSpPr>
        <p:grpSpPr>
          <a:xfrm rot="3026765">
            <a:off x="2849422" y="2276269"/>
            <a:ext cx="2502338" cy="2029868"/>
            <a:chOff x="1412874" y="1583192"/>
            <a:chExt cx="3616325" cy="2836408"/>
          </a:xfrm>
        </p:grpSpPr>
        <p:sp>
          <p:nvSpPr>
            <p:cNvPr id="7" name="椭圆 6"/>
            <p:cNvSpPr/>
            <p:nvPr/>
          </p:nvSpPr>
          <p:spPr bwMode="auto">
            <a:xfrm rot="10800000">
              <a:off x="1561886" y="2308239"/>
              <a:ext cx="3318300" cy="2111361"/>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弧形 7"/>
            <p:cNvSpPr/>
            <p:nvPr/>
          </p:nvSpPr>
          <p:spPr bwMode="auto">
            <a:xfrm rot="10800000">
              <a:off x="1412874" y="1583192"/>
              <a:ext cx="3616325" cy="2836408"/>
            </a:xfrm>
            <a:prstGeom prst="arc">
              <a:avLst>
                <a:gd name="adj1" fmla="val 12429069"/>
                <a:gd name="adj2" fmla="val 20425432"/>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9" name="弧形 8"/>
            <p:cNvSpPr/>
            <p:nvPr/>
          </p:nvSpPr>
          <p:spPr bwMode="auto">
            <a:xfrm rot="21376499">
              <a:off x="2296594" y="2308238"/>
              <a:ext cx="1856305" cy="854288"/>
            </a:xfrm>
            <a:prstGeom prst="arc">
              <a:avLst>
                <a:gd name="adj1" fmla="val 12423741"/>
                <a:gd name="adj2" fmla="val 20632984"/>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pSp>
      <p:sp>
        <p:nvSpPr>
          <p:cNvPr id="11" name="弧形 10"/>
          <p:cNvSpPr/>
          <p:nvPr/>
        </p:nvSpPr>
        <p:spPr bwMode="auto">
          <a:xfrm rot="5702239">
            <a:off x="6734468" y="3433952"/>
            <a:ext cx="1361945" cy="830259"/>
          </a:xfrm>
          <a:prstGeom prst="arc">
            <a:avLst>
              <a:gd name="adj1" fmla="val 12507130"/>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cxnSp>
        <p:nvCxnSpPr>
          <p:cNvPr id="15" name="直接连接符 14"/>
          <p:cNvCxnSpPr/>
          <p:nvPr/>
        </p:nvCxnSpPr>
        <p:spPr bwMode="auto">
          <a:xfrm>
            <a:off x="3187700" y="3746500"/>
            <a:ext cx="4559300" cy="102582"/>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文本框 17"/>
          <p:cNvSpPr txBox="1"/>
          <p:nvPr/>
        </p:nvSpPr>
        <p:spPr>
          <a:xfrm>
            <a:off x="4994861" y="3234035"/>
            <a:ext cx="3034519" cy="461665"/>
          </a:xfrm>
          <a:prstGeom prst="rect">
            <a:avLst/>
          </a:prstGeom>
          <a:noFill/>
        </p:spPr>
        <p:txBody>
          <a:bodyPr wrap="square" rtlCol="0">
            <a:spAutoFit/>
          </a:bodyPr>
          <a:lstStyle/>
          <a:p>
            <a:r>
              <a:rPr lang="en-US" altLang="zh-CN" sz="2400" b="1" dirty="0"/>
              <a:t>too far away</a:t>
            </a:r>
            <a:endParaRPr lang="zh-CN" altLang="en-US" sz="2400" b="1" dirty="0"/>
          </a:p>
        </p:txBody>
      </p:sp>
      <p:pic>
        <p:nvPicPr>
          <p:cNvPr id="20" name="图片 19"/>
          <p:cNvPicPr>
            <a:picLocks noChangeAspect="1"/>
          </p:cNvPicPr>
          <p:nvPr/>
        </p:nvPicPr>
        <p:blipFill>
          <a:blip r:embed="rId3"/>
          <a:stretch>
            <a:fillRect/>
          </a:stretch>
        </p:blipFill>
        <p:spPr>
          <a:xfrm>
            <a:off x="3320471" y="4947377"/>
            <a:ext cx="4985183" cy="994826"/>
          </a:xfrm>
          <a:prstGeom prst="rect">
            <a:avLst/>
          </a:prstGeom>
        </p:spPr>
      </p:pic>
      <p:sp>
        <p:nvSpPr>
          <p:cNvPr id="14" name="灯片编号占位符 2">
            <a:extLst>
              <a:ext uri="{FF2B5EF4-FFF2-40B4-BE49-F238E27FC236}">
                <a16:creationId xmlns:a16="http://schemas.microsoft.com/office/drawing/2014/main" id="{53619388-6E2E-A81D-3F35-D5E909261F53}"/>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14</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Results</a:t>
            </a:r>
            <a:endParaRPr lang="zh-CN" altLang="en-US" dirty="0"/>
          </a:p>
        </p:txBody>
      </p:sp>
      <p:pic>
        <p:nvPicPr>
          <p:cNvPr id="6" name="图片 5"/>
          <p:cNvPicPr>
            <a:picLocks noChangeAspect="1"/>
          </p:cNvPicPr>
          <p:nvPr/>
        </p:nvPicPr>
        <p:blipFill>
          <a:blip r:embed="rId3"/>
          <a:stretch>
            <a:fillRect/>
          </a:stretch>
        </p:blipFill>
        <p:spPr>
          <a:xfrm>
            <a:off x="97243" y="1943388"/>
            <a:ext cx="6485714" cy="3323809"/>
          </a:xfrm>
          <a:prstGeom prst="rect">
            <a:avLst/>
          </a:prstGeom>
        </p:spPr>
      </p:pic>
      <p:pic>
        <p:nvPicPr>
          <p:cNvPr id="8" name="图片 7"/>
          <p:cNvPicPr>
            <a:picLocks noChangeAspect="1"/>
          </p:cNvPicPr>
          <p:nvPr/>
        </p:nvPicPr>
        <p:blipFill>
          <a:blip r:embed="rId4"/>
          <a:stretch>
            <a:fillRect/>
          </a:stretch>
        </p:blipFill>
        <p:spPr>
          <a:xfrm>
            <a:off x="6837776" y="2454401"/>
            <a:ext cx="4567508" cy="2812796"/>
          </a:xfrm>
          <a:prstGeom prst="rect">
            <a:avLst/>
          </a:prstGeom>
        </p:spPr>
      </p:pic>
      <p:sp>
        <p:nvSpPr>
          <p:cNvPr id="2" name="文本框 1"/>
          <p:cNvSpPr txBox="1"/>
          <p:nvPr/>
        </p:nvSpPr>
        <p:spPr>
          <a:xfrm>
            <a:off x="522605" y="5577840"/>
            <a:ext cx="10790555" cy="460375"/>
          </a:xfrm>
          <a:prstGeom prst="rect">
            <a:avLst/>
          </a:prstGeom>
          <a:noFill/>
        </p:spPr>
        <p:txBody>
          <a:bodyPr wrap="square" rtlCol="0">
            <a:spAutoFit/>
          </a:bodyPr>
          <a:lstStyle/>
          <a:p>
            <a:pPr algn="ctr"/>
            <a:r>
              <a:rPr lang="en-US" altLang="zh-CN" sz="2400" b="1" dirty="0">
                <a:solidFill>
                  <a:srgbClr val="FF0000"/>
                </a:solidFill>
              </a:rPr>
              <a:t>Our method achieves the highest F-measure for occlusion ellipse detection</a:t>
            </a:r>
          </a:p>
        </p:txBody>
      </p:sp>
      <p:sp>
        <p:nvSpPr>
          <p:cNvPr id="9" name="灯片编号占位符 2">
            <a:extLst>
              <a:ext uri="{FF2B5EF4-FFF2-40B4-BE49-F238E27FC236}">
                <a16:creationId xmlns:a16="http://schemas.microsoft.com/office/drawing/2014/main" id="{CD6DE86F-EA15-FE0F-DEF2-ED9DC97B59A6}"/>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15</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3"/>
          <a:stretch>
            <a:fillRect/>
          </a:stretch>
        </p:blipFill>
        <p:spPr>
          <a:xfrm>
            <a:off x="233892" y="1437821"/>
            <a:ext cx="6541840" cy="4551362"/>
          </a:xfrm>
        </p:spPr>
      </p:pic>
      <p:sp>
        <p:nvSpPr>
          <p:cNvPr id="4" name="标题 3"/>
          <p:cNvSpPr>
            <a:spLocks noGrp="1"/>
          </p:cNvSpPr>
          <p:nvPr>
            <p:ph type="title"/>
          </p:nvPr>
        </p:nvSpPr>
        <p:spPr/>
        <p:txBody>
          <a:bodyPr/>
          <a:lstStyle/>
          <a:p>
            <a:r>
              <a:rPr lang="en-US" altLang="zh-CN" dirty="0"/>
              <a:t>Results</a:t>
            </a:r>
            <a:endParaRPr lang="zh-CN" altLang="en-US" dirty="0"/>
          </a:p>
        </p:txBody>
      </p:sp>
      <p:pic>
        <p:nvPicPr>
          <p:cNvPr id="8" name="图片 7"/>
          <p:cNvPicPr>
            <a:picLocks noChangeAspect="1"/>
          </p:cNvPicPr>
          <p:nvPr/>
        </p:nvPicPr>
        <p:blipFill>
          <a:blip r:embed="rId4"/>
          <a:stretch>
            <a:fillRect/>
          </a:stretch>
        </p:blipFill>
        <p:spPr>
          <a:xfrm>
            <a:off x="7391165" y="1836198"/>
            <a:ext cx="3851763" cy="3977862"/>
          </a:xfrm>
          <a:prstGeom prst="rect">
            <a:avLst/>
          </a:prstGeom>
        </p:spPr>
      </p:pic>
      <p:sp>
        <p:nvSpPr>
          <p:cNvPr id="2" name="文本框 1"/>
          <p:cNvSpPr txBox="1"/>
          <p:nvPr/>
        </p:nvSpPr>
        <p:spPr>
          <a:xfrm>
            <a:off x="541655" y="6187440"/>
            <a:ext cx="10790555" cy="460375"/>
          </a:xfrm>
          <a:prstGeom prst="rect">
            <a:avLst/>
          </a:prstGeom>
          <a:noFill/>
        </p:spPr>
        <p:txBody>
          <a:bodyPr wrap="square" rtlCol="0">
            <a:spAutoFit/>
          </a:bodyPr>
          <a:lstStyle/>
          <a:p>
            <a:pPr algn="ctr"/>
            <a:r>
              <a:rPr lang="en-US" altLang="zh-CN" sz="2400" b="1" dirty="0">
                <a:solidFill>
                  <a:srgbClr val="FF0000"/>
                </a:solidFill>
              </a:rPr>
              <a:t>Our method has the overall best performance in real-world databases</a:t>
            </a:r>
          </a:p>
        </p:txBody>
      </p:sp>
      <p:sp>
        <p:nvSpPr>
          <p:cNvPr id="7" name="矩形 6">
            <a:extLst>
              <a:ext uri="{FF2B5EF4-FFF2-40B4-BE49-F238E27FC236}">
                <a16:creationId xmlns:a16="http://schemas.microsoft.com/office/drawing/2014/main" id="{BBCD553A-9DB7-B493-5A9F-5B8051000052}"/>
              </a:ext>
            </a:extLst>
          </p:cNvPr>
          <p:cNvSpPr/>
          <p:nvPr/>
        </p:nvSpPr>
        <p:spPr bwMode="auto">
          <a:xfrm>
            <a:off x="7748660" y="1363358"/>
            <a:ext cx="216029" cy="232541"/>
          </a:xfrm>
          <a:prstGeom prst="rect">
            <a:avLst/>
          </a:prstGeom>
          <a:solidFill>
            <a:srgbClr val="92D050"/>
          </a:solidFill>
          <a:ln w="9525" cap="flat" cmpd="sng" algn="ctr">
            <a:solidFill>
              <a:srgbClr val="92D05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92D050"/>
              </a:solidFill>
              <a:effectLst/>
              <a:latin typeface="Arial" panose="020B0604020202020204" pitchFamily="34" charset="0"/>
            </a:endParaRPr>
          </a:p>
        </p:txBody>
      </p:sp>
      <p:sp>
        <p:nvSpPr>
          <p:cNvPr id="9" name="文本框 8">
            <a:extLst>
              <a:ext uri="{FF2B5EF4-FFF2-40B4-BE49-F238E27FC236}">
                <a16:creationId xmlns:a16="http://schemas.microsoft.com/office/drawing/2014/main" id="{3A589056-9321-C5DD-7131-AEBED831C1C0}"/>
              </a:ext>
            </a:extLst>
          </p:cNvPr>
          <p:cNvSpPr txBox="1"/>
          <p:nvPr/>
        </p:nvSpPr>
        <p:spPr>
          <a:xfrm>
            <a:off x="8059746" y="1267554"/>
            <a:ext cx="877871" cy="461665"/>
          </a:xfrm>
          <a:prstGeom prst="rect">
            <a:avLst/>
          </a:prstGeom>
          <a:noFill/>
        </p:spPr>
        <p:txBody>
          <a:bodyPr wrap="square" rtlCol="0">
            <a:spAutoFit/>
          </a:bodyPr>
          <a:lstStyle/>
          <a:p>
            <a:pPr algn="ctr"/>
            <a:r>
              <a:rPr lang="en-US" altLang="zh-CN" sz="2400" b="1" dirty="0"/>
              <a:t>Best</a:t>
            </a:r>
            <a:endParaRPr lang="zh-CN" altLang="en-US" sz="2400" b="1" dirty="0"/>
          </a:p>
        </p:txBody>
      </p:sp>
      <p:sp>
        <p:nvSpPr>
          <p:cNvPr id="11" name="文本框 10">
            <a:extLst>
              <a:ext uri="{FF2B5EF4-FFF2-40B4-BE49-F238E27FC236}">
                <a16:creationId xmlns:a16="http://schemas.microsoft.com/office/drawing/2014/main" id="{A070701D-E609-BD25-3114-B3D070D79423}"/>
              </a:ext>
            </a:extLst>
          </p:cNvPr>
          <p:cNvSpPr txBox="1"/>
          <p:nvPr/>
        </p:nvSpPr>
        <p:spPr>
          <a:xfrm>
            <a:off x="9359730" y="1267554"/>
            <a:ext cx="1972480" cy="461665"/>
          </a:xfrm>
          <a:prstGeom prst="rect">
            <a:avLst/>
          </a:prstGeom>
          <a:noFill/>
        </p:spPr>
        <p:txBody>
          <a:bodyPr wrap="square" rtlCol="0">
            <a:spAutoFit/>
          </a:bodyPr>
          <a:lstStyle/>
          <a:p>
            <a:r>
              <a:rPr lang="en-US" altLang="zh-CN" sz="2400" b="1" dirty="0"/>
              <a:t>Second</a:t>
            </a:r>
            <a:r>
              <a:rPr lang="zh-CN" altLang="en-US" sz="2400" b="1" dirty="0"/>
              <a:t> </a:t>
            </a:r>
            <a:r>
              <a:rPr lang="en-US" altLang="zh-CN" sz="2400" b="1" dirty="0"/>
              <a:t>Best</a:t>
            </a:r>
            <a:endParaRPr lang="zh-CN" altLang="en-US" sz="2400" b="1" dirty="0"/>
          </a:p>
        </p:txBody>
      </p:sp>
      <p:sp>
        <p:nvSpPr>
          <p:cNvPr id="12" name="矩形 11">
            <a:extLst>
              <a:ext uri="{FF2B5EF4-FFF2-40B4-BE49-F238E27FC236}">
                <a16:creationId xmlns:a16="http://schemas.microsoft.com/office/drawing/2014/main" id="{4DFB3EE4-2740-F1CB-5111-6997CAA8317F}"/>
              </a:ext>
            </a:extLst>
          </p:cNvPr>
          <p:cNvSpPr/>
          <p:nvPr/>
        </p:nvSpPr>
        <p:spPr bwMode="auto">
          <a:xfrm>
            <a:off x="8991845" y="1372464"/>
            <a:ext cx="216029" cy="232541"/>
          </a:xfrm>
          <a:prstGeom prst="rect">
            <a:avLst/>
          </a:prstGeom>
          <a:solidFill>
            <a:srgbClr val="FFB4F3"/>
          </a:solidFill>
          <a:ln w="9525" cap="flat" cmpd="sng" algn="ctr">
            <a:solidFill>
              <a:srgbClr val="92D05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92D050"/>
              </a:solidFill>
              <a:effectLst/>
              <a:latin typeface="Arial" panose="020B0604020202020204" pitchFamily="34" charset="0"/>
            </a:endParaRPr>
          </a:p>
        </p:txBody>
      </p:sp>
      <p:sp>
        <p:nvSpPr>
          <p:cNvPr id="14" name="灯片编号占位符 2">
            <a:extLst>
              <a:ext uri="{FF2B5EF4-FFF2-40B4-BE49-F238E27FC236}">
                <a16:creationId xmlns:a16="http://schemas.microsoft.com/office/drawing/2014/main" id="{B92694D4-550D-8DBE-513F-3AED99B3E8C1}"/>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16</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Results</a:t>
            </a:r>
            <a:endParaRPr lang="zh-CN" altLang="en-US"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796" y="2220095"/>
            <a:ext cx="1440000" cy="1440000"/>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7294" y="2220095"/>
            <a:ext cx="1440000" cy="14400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8792" y="2233272"/>
            <a:ext cx="1440000" cy="1440000"/>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0290" y="2233272"/>
            <a:ext cx="1440000" cy="1440000"/>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1788" y="2265016"/>
            <a:ext cx="1440000" cy="1440000"/>
          </a:xfrm>
          <a:prstGeom prst="rect">
            <a:avLst/>
          </a:prstGeom>
        </p:spPr>
      </p:pic>
      <p:pic>
        <p:nvPicPr>
          <p:cNvPr id="19" name="图片 18" descr="图片包含 电缆, 器具, 桌子, 游戏机&#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5796"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7294"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1" name="图片 20" descr="形状, 圆圈&#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8792"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2" name="图片 21" descr="形状, 圆圈&#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0290"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3" name="图片 22" descr="图片包含 电缆, 桌子, 盘子, 游戏机&#10;&#10;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1788"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4" name="图片 23" descr="在杯子里&#10;&#10;低可信度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298" y="4227636"/>
            <a:ext cx="1440000" cy="1440000"/>
          </a:xfrm>
          <a:prstGeom prst="rect">
            <a:avLst/>
          </a:prstGeom>
        </p:spPr>
        <p:style>
          <a:lnRef idx="2">
            <a:schemeClr val="accent3"/>
          </a:lnRef>
          <a:fillRef idx="1">
            <a:schemeClr val="lt1"/>
          </a:fillRef>
          <a:effectRef idx="0">
            <a:schemeClr val="accent3"/>
          </a:effectRef>
          <a:fontRef idx="minor">
            <a:schemeClr val="dk1"/>
          </a:fontRef>
        </p:style>
      </p:pic>
      <p:pic>
        <p:nvPicPr>
          <p:cNvPr id="26" name="图片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4298" y="2265016"/>
            <a:ext cx="1440000" cy="1440000"/>
          </a:xfrm>
          <a:prstGeom prst="rect">
            <a:avLst/>
          </a:prstGeom>
        </p:spPr>
      </p:pic>
      <p:sp>
        <p:nvSpPr>
          <p:cNvPr id="27" name="文本框 26"/>
          <p:cNvSpPr txBox="1"/>
          <p:nvPr/>
        </p:nvSpPr>
        <p:spPr>
          <a:xfrm>
            <a:off x="824298" y="1742396"/>
            <a:ext cx="1440000" cy="400110"/>
          </a:xfrm>
          <a:prstGeom prst="rect">
            <a:avLst/>
          </a:prstGeom>
          <a:noFill/>
        </p:spPr>
        <p:txBody>
          <a:bodyPr wrap="square" rtlCol="0">
            <a:spAutoFit/>
          </a:bodyPr>
          <a:lstStyle/>
          <a:p>
            <a:pPr algn="ctr"/>
            <a:r>
              <a:rPr lang="en-US" altLang="zh-CN" sz="2000" b="1" dirty="0"/>
              <a:t>Input</a:t>
            </a:r>
            <a:endParaRPr lang="zh-CN" altLang="en-US" sz="2000" b="1" dirty="0"/>
          </a:p>
        </p:txBody>
      </p:sp>
      <p:sp>
        <p:nvSpPr>
          <p:cNvPr id="28" name="文本框 27"/>
          <p:cNvSpPr txBox="1"/>
          <p:nvPr/>
        </p:nvSpPr>
        <p:spPr>
          <a:xfrm>
            <a:off x="2605796" y="1769436"/>
            <a:ext cx="1440000" cy="400110"/>
          </a:xfrm>
          <a:prstGeom prst="rect">
            <a:avLst/>
          </a:prstGeom>
          <a:noFill/>
        </p:spPr>
        <p:txBody>
          <a:bodyPr wrap="square" rtlCol="0">
            <a:spAutoFit/>
          </a:bodyPr>
          <a:lstStyle/>
          <a:p>
            <a:pPr algn="ctr"/>
            <a:r>
              <a:rPr lang="en-US" altLang="zh-CN" sz="2000" b="1" dirty="0"/>
              <a:t>Fornaciari</a:t>
            </a:r>
            <a:endParaRPr lang="zh-CN" altLang="en-US" sz="2000" b="1" dirty="0"/>
          </a:p>
        </p:txBody>
      </p:sp>
      <p:sp>
        <p:nvSpPr>
          <p:cNvPr id="29" name="文本框 28"/>
          <p:cNvSpPr txBox="1"/>
          <p:nvPr/>
        </p:nvSpPr>
        <p:spPr>
          <a:xfrm>
            <a:off x="4387294" y="1769436"/>
            <a:ext cx="1440000" cy="400110"/>
          </a:xfrm>
          <a:prstGeom prst="rect">
            <a:avLst/>
          </a:prstGeom>
          <a:noFill/>
        </p:spPr>
        <p:txBody>
          <a:bodyPr wrap="square" rtlCol="0">
            <a:spAutoFit/>
          </a:bodyPr>
          <a:lstStyle/>
          <a:p>
            <a:pPr algn="ctr"/>
            <a:r>
              <a:rPr lang="en-US" altLang="zh-CN" sz="2000" b="1" dirty="0"/>
              <a:t>Jia</a:t>
            </a:r>
            <a:endParaRPr lang="zh-CN" altLang="en-US" sz="2000" b="1" dirty="0"/>
          </a:p>
        </p:txBody>
      </p:sp>
      <p:sp>
        <p:nvSpPr>
          <p:cNvPr id="30" name="文本框 29"/>
          <p:cNvSpPr txBox="1"/>
          <p:nvPr/>
        </p:nvSpPr>
        <p:spPr>
          <a:xfrm>
            <a:off x="6096000" y="1769436"/>
            <a:ext cx="1440000" cy="400110"/>
          </a:xfrm>
          <a:prstGeom prst="rect">
            <a:avLst/>
          </a:prstGeom>
          <a:noFill/>
        </p:spPr>
        <p:txBody>
          <a:bodyPr wrap="square" rtlCol="0">
            <a:spAutoFit/>
          </a:bodyPr>
          <a:lstStyle/>
          <a:p>
            <a:pPr algn="ctr"/>
            <a:r>
              <a:rPr lang="en-US" altLang="zh-CN" sz="2000" b="1" dirty="0"/>
              <a:t>Meng</a:t>
            </a:r>
            <a:endParaRPr lang="zh-CN" altLang="en-US" sz="2000" b="1" dirty="0"/>
          </a:p>
        </p:txBody>
      </p:sp>
      <p:sp>
        <p:nvSpPr>
          <p:cNvPr id="31" name="文本框 30"/>
          <p:cNvSpPr txBox="1"/>
          <p:nvPr/>
        </p:nvSpPr>
        <p:spPr>
          <a:xfrm>
            <a:off x="7950290" y="1769436"/>
            <a:ext cx="1440000" cy="400110"/>
          </a:xfrm>
          <a:prstGeom prst="rect">
            <a:avLst/>
          </a:prstGeom>
          <a:noFill/>
        </p:spPr>
        <p:txBody>
          <a:bodyPr wrap="square" rtlCol="0">
            <a:spAutoFit/>
          </a:bodyPr>
          <a:lstStyle/>
          <a:p>
            <a:pPr algn="ctr"/>
            <a:r>
              <a:rPr lang="en-US" altLang="zh-CN" sz="2000" b="1" dirty="0"/>
              <a:t>Shen</a:t>
            </a:r>
            <a:endParaRPr lang="zh-CN" altLang="en-US" sz="2000" b="1" dirty="0"/>
          </a:p>
        </p:txBody>
      </p:sp>
      <p:sp>
        <p:nvSpPr>
          <p:cNvPr id="32" name="文本框 31"/>
          <p:cNvSpPr txBox="1"/>
          <p:nvPr/>
        </p:nvSpPr>
        <p:spPr>
          <a:xfrm>
            <a:off x="9804580" y="1769436"/>
            <a:ext cx="1440000" cy="400110"/>
          </a:xfrm>
          <a:prstGeom prst="rect">
            <a:avLst/>
          </a:prstGeom>
          <a:noFill/>
        </p:spPr>
        <p:txBody>
          <a:bodyPr wrap="square" rtlCol="0">
            <a:spAutoFit/>
          </a:bodyPr>
          <a:lstStyle/>
          <a:p>
            <a:pPr algn="ctr"/>
            <a:r>
              <a:rPr lang="en-US" altLang="zh-CN" sz="2000" b="1" dirty="0"/>
              <a:t>Ours</a:t>
            </a:r>
            <a:endParaRPr lang="zh-CN" altLang="en-US" sz="2000" b="1" dirty="0"/>
          </a:p>
        </p:txBody>
      </p:sp>
      <p:sp>
        <p:nvSpPr>
          <p:cNvPr id="2" name="文本框 1"/>
          <p:cNvSpPr txBox="1"/>
          <p:nvPr/>
        </p:nvSpPr>
        <p:spPr>
          <a:xfrm>
            <a:off x="365760" y="3854548"/>
            <a:ext cx="11428307" cy="2011680"/>
          </a:xfrm>
          <a:prstGeom prst="rect">
            <a:avLst/>
          </a:prstGeom>
          <a:noFill/>
          <a:ln w="57150">
            <a:solidFill>
              <a:srgbClr val="FF0000"/>
            </a:solidFill>
          </a:ln>
        </p:spPr>
        <p:txBody>
          <a:bodyPr wrap="square" rtlCol="0">
            <a:spAutoFit/>
          </a:bodyPr>
          <a:lstStyle/>
          <a:p>
            <a:endParaRPr lang="zh-CN" altLang="en-US" dirty="0"/>
          </a:p>
        </p:txBody>
      </p:sp>
      <p:sp>
        <p:nvSpPr>
          <p:cNvPr id="33" name="灯片编号占位符 2">
            <a:extLst>
              <a:ext uri="{FF2B5EF4-FFF2-40B4-BE49-F238E27FC236}">
                <a16:creationId xmlns:a16="http://schemas.microsoft.com/office/drawing/2014/main" id="{158A6CE4-EDFB-1C21-1D46-FBDD6AF51880}"/>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17</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3082" y="1887797"/>
            <a:ext cx="8585835" cy="893445"/>
          </a:xfrm>
        </p:spPr>
        <p:txBody>
          <a:bodyPr/>
          <a:lstStyle/>
          <a:p>
            <a:pPr algn="ctr"/>
            <a:r>
              <a:rPr lang="en-US" altLang="zh-CN" dirty="0">
                <a:latin typeface="+mn-lt"/>
                <a:ea typeface="+mn-ea"/>
                <a:cs typeface="+mn-ea"/>
                <a:sym typeface="+mn-lt"/>
              </a:rPr>
              <a:t>Thank you for your attention!</a:t>
            </a:r>
            <a:endParaRPr lang="zh-CN" altLang="en-US" dirty="0">
              <a:latin typeface="+mn-lt"/>
              <a:ea typeface="+mn-ea"/>
              <a:cs typeface="+mn-ea"/>
              <a:sym typeface="+mn-lt"/>
            </a:endParaRPr>
          </a:p>
        </p:txBody>
      </p:sp>
      <p:sp>
        <p:nvSpPr>
          <p:cNvPr id="2" name="文本框 1"/>
          <p:cNvSpPr txBox="1"/>
          <p:nvPr/>
        </p:nvSpPr>
        <p:spPr>
          <a:xfrm>
            <a:off x="3462967" y="3335664"/>
            <a:ext cx="1266197" cy="368300"/>
          </a:xfrm>
          <a:prstGeom prst="rect">
            <a:avLst/>
          </a:prstGeom>
          <a:noFill/>
        </p:spPr>
        <p:txBody>
          <a:bodyPr wrap="square" rtlCol="0">
            <a:spAutoFit/>
          </a:bodyPr>
          <a:lstStyle/>
          <a:p>
            <a:pPr algn="ctr"/>
            <a:r>
              <a:rPr lang="en-US" altLang="zh-CN" b="1" dirty="0">
                <a:latin typeface="+mj-ea"/>
                <a:ea typeface="+mj-ea"/>
              </a:rPr>
              <a:t>Scan it</a:t>
            </a:r>
          </a:p>
        </p:txBody>
      </p:sp>
      <p:pic>
        <p:nvPicPr>
          <p:cNvPr id="11" name="图片 10">
            <a:extLst>
              <a:ext uri="{FF2B5EF4-FFF2-40B4-BE49-F238E27FC236}">
                <a16:creationId xmlns:a16="http://schemas.microsoft.com/office/drawing/2014/main" id="{0AD23AD0-2839-211C-CE6D-B906FEF3B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18" y="2857453"/>
            <a:ext cx="2438611" cy="2438611"/>
          </a:xfrm>
          <a:prstGeom prst="rect">
            <a:avLst/>
          </a:prstGeom>
        </p:spPr>
      </p:pic>
      <p:pic>
        <p:nvPicPr>
          <p:cNvPr id="13" name="图形 12" descr="指向右边的反手食指 轮廓">
            <a:extLst>
              <a:ext uri="{FF2B5EF4-FFF2-40B4-BE49-F238E27FC236}">
                <a16:creationId xmlns:a16="http://schemas.microsoft.com/office/drawing/2014/main" id="{8AA6EEA1-6CCD-DE61-526A-C8CB017C9F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58157" y="3638850"/>
            <a:ext cx="875815" cy="875815"/>
          </a:xfrm>
          <a:prstGeom prst="rect">
            <a:avLst/>
          </a:prstGeom>
        </p:spPr>
      </p:pic>
      <p:sp>
        <p:nvSpPr>
          <p:cNvPr id="14" name="文本框 13">
            <a:extLst>
              <a:ext uri="{FF2B5EF4-FFF2-40B4-BE49-F238E27FC236}">
                <a16:creationId xmlns:a16="http://schemas.microsoft.com/office/drawing/2014/main" id="{47752449-E627-38F2-E4AA-FC271F561E55}"/>
              </a:ext>
            </a:extLst>
          </p:cNvPr>
          <p:cNvSpPr txBox="1"/>
          <p:nvPr/>
        </p:nvSpPr>
        <p:spPr>
          <a:xfrm>
            <a:off x="3685735" y="5243986"/>
            <a:ext cx="4375053" cy="369332"/>
          </a:xfrm>
          <a:prstGeom prst="rect">
            <a:avLst/>
          </a:prstGeom>
          <a:noFill/>
        </p:spPr>
        <p:txBody>
          <a:bodyPr wrap="square" rtlCol="0">
            <a:spAutoFit/>
          </a:bodyPr>
          <a:lstStyle/>
          <a:p>
            <a:pPr algn="ctr"/>
            <a:r>
              <a:rPr lang="en-US" altLang="zh-CN" b="1" dirty="0"/>
              <a:t> https://github.com/xiaowuga/EDSF</a:t>
            </a:r>
            <a:endParaRPr lang="zh-CN" altLang="en-US" b="1" dirty="0"/>
          </a:p>
        </p:txBody>
      </p:sp>
      <p:sp>
        <p:nvSpPr>
          <p:cNvPr id="9" name="灯片编号占位符 2">
            <a:extLst>
              <a:ext uri="{FF2B5EF4-FFF2-40B4-BE49-F238E27FC236}">
                <a16:creationId xmlns:a16="http://schemas.microsoft.com/office/drawing/2014/main" id="{7D5CC673-FDBE-28B7-2C2D-0FB2B73B5327}"/>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18</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2</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
        <p:nvSpPr>
          <p:cNvPr id="4" name="标题 3"/>
          <p:cNvSpPr>
            <a:spLocks noGrp="1"/>
          </p:cNvSpPr>
          <p:nvPr>
            <p:ph type="title"/>
          </p:nvPr>
        </p:nvSpPr>
        <p:spPr>
          <a:xfrm>
            <a:off x="541867" y="29030"/>
            <a:ext cx="11133667" cy="1040267"/>
          </a:xfrm>
        </p:spPr>
        <p:txBody>
          <a:bodyPr wrap="square" anchor="b">
            <a:normAutofit/>
          </a:bodyPr>
          <a:lstStyle/>
          <a:p>
            <a:r>
              <a:rPr lang="en-US" altLang="zh-CN" dirty="0">
                <a:latin typeface="+mn-lt"/>
                <a:ea typeface="+mn-ea"/>
                <a:cs typeface="+mn-ea"/>
                <a:sym typeface="+mn-lt"/>
              </a:rPr>
              <a:t>Problem Statement</a:t>
            </a:r>
            <a:endParaRPr lang="zh-CN" altLang="en-US" dirty="0">
              <a:latin typeface="+mn-lt"/>
              <a:ea typeface="+mn-ea"/>
              <a:cs typeface="+mn-ea"/>
              <a:sym typeface="+mn-lt"/>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2700" y="2080873"/>
            <a:ext cx="3340100" cy="3340100"/>
          </a:xfrm>
          <a:prstGeom prst="rect">
            <a:avLst/>
          </a:prstGeom>
        </p:spPr>
      </p:pic>
      <p:grpSp>
        <p:nvGrpSpPr>
          <p:cNvPr id="19" name="组合 18"/>
          <p:cNvGrpSpPr/>
          <p:nvPr/>
        </p:nvGrpSpPr>
        <p:grpSpPr>
          <a:xfrm>
            <a:off x="5350936" y="1739900"/>
            <a:ext cx="6273800" cy="3846195"/>
            <a:chOff x="5308600" y="1943100"/>
            <a:chExt cx="6273800" cy="3846195"/>
          </a:xfrm>
        </p:grpSpPr>
        <p:sp>
          <p:nvSpPr>
            <p:cNvPr id="16" name="文本框 15"/>
            <p:cNvSpPr txBox="1"/>
            <p:nvPr/>
          </p:nvSpPr>
          <p:spPr>
            <a:xfrm>
              <a:off x="5308600" y="1943100"/>
              <a:ext cx="6273800" cy="3846195"/>
            </a:xfrm>
            <a:prstGeom prst="rect">
              <a:avLst/>
            </a:prstGeom>
            <a:noFill/>
          </p:spPr>
          <p:txBody>
            <a:bodyPr wrap="square" rtlCol="0">
              <a:spAutoFit/>
            </a:bodyPr>
            <a:lstStyle/>
            <a:p>
              <a:r>
                <a:rPr lang="en-US" altLang="zh-CN" sz="2800" b="1" dirty="0">
                  <a:solidFill>
                    <a:schemeClr val="tx1">
                      <a:lumMod val="85000"/>
                      <a:lumOff val="15000"/>
                    </a:schemeClr>
                  </a:solidFill>
                  <a:latin typeface="+mj-ea"/>
                  <a:ea typeface="+mj-ea"/>
                </a:rPr>
                <a:t>Ellipse detection</a:t>
              </a:r>
            </a:p>
            <a:p>
              <a:endParaRPr lang="en-US" altLang="zh-CN" sz="2800" b="1" dirty="0">
                <a:solidFill>
                  <a:schemeClr val="tx1">
                    <a:lumMod val="85000"/>
                    <a:lumOff val="15000"/>
                  </a:schemeClr>
                </a:solidFill>
                <a:latin typeface="+mj-ea"/>
                <a:ea typeface="+mj-ea"/>
              </a:endParaRPr>
            </a:p>
            <a:p>
              <a:r>
                <a:rPr lang="en-US" altLang="zh-CN" sz="2400" b="1" dirty="0">
                  <a:solidFill>
                    <a:schemeClr val="tx1">
                      <a:lumMod val="85000"/>
                      <a:lumOff val="15000"/>
                    </a:schemeClr>
                  </a:solidFill>
                  <a:latin typeface="+mj-ea"/>
                  <a:ea typeface="+mj-ea"/>
                </a:rPr>
                <a:t>Goals:</a:t>
              </a:r>
            </a:p>
            <a:p>
              <a:pPr marL="742950" lvl="1" indent="-285750">
                <a:buFont typeface="Arial" panose="020B0604020202020204" pitchFamily="34" charset="0"/>
                <a:buChar char="•"/>
              </a:pPr>
              <a:r>
                <a:rPr lang="en-US" altLang="zh-CN" sz="2000" b="1" dirty="0">
                  <a:solidFill>
                    <a:schemeClr val="tx1">
                      <a:lumMod val="85000"/>
                      <a:lumOff val="15000"/>
                    </a:schemeClr>
                  </a:solidFill>
                  <a:latin typeface="+mj-ea"/>
                  <a:ea typeface="+mj-ea"/>
                </a:rPr>
                <a:t>Find all ellipses</a:t>
              </a:r>
            </a:p>
            <a:p>
              <a:pPr marL="742950" lvl="1" indent="-285750">
                <a:buFont typeface="Arial" panose="020B0604020202020204" pitchFamily="34" charset="0"/>
                <a:buChar char="•"/>
              </a:pPr>
              <a:r>
                <a:rPr lang="en-US" altLang="zh-CN" sz="2000" b="1" dirty="0">
                  <a:solidFill>
                    <a:schemeClr val="tx1">
                      <a:lumMod val="85000"/>
                      <a:lumOff val="15000"/>
                    </a:schemeClr>
                  </a:solidFill>
                  <a:latin typeface="+mj-ea"/>
                  <a:ea typeface="+mj-ea"/>
                </a:rPr>
                <a:t>Estimate parameters</a:t>
              </a:r>
            </a:p>
            <a:p>
              <a:pPr marL="742950" lvl="1" indent="-285750">
                <a:buFont typeface="Arial" panose="020B0604020202020204" pitchFamily="34" charset="0"/>
                <a:buChar char="•"/>
              </a:pPr>
              <a:endParaRPr lang="en-US" altLang="zh-CN" sz="2000" b="1" dirty="0">
                <a:solidFill>
                  <a:schemeClr val="tx1">
                    <a:lumMod val="85000"/>
                    <a:lumOff val="15000"/>
                  </a:schemeClr>
                </a:solidFill>
                <a:latin typeface="+mj-ea"/>
                <a:ea typeface="+mj-ea"/>
              </a:endParaRPr>
            </a:p>
            <a:p>
              <a:r>
                <a:rPr lang="en-US" altLang="zh-CN" sz="2400" b="1" dirty="0">
                  <a:latin typeface="+mj-ea"/>
                  <a:ea typeface="+mj-ea"/>
                </a:rPr>
                <a:t>Criteria:</a:t>
              </a:r>
            </a:p>
            <a:p>
              <a:pPr marL="742950" lvl="1" indent="-285750">
                <a:buFont typeface="Arial" panose="020B0604020202020204" pitchFamily="34" charset="0"/>
                <a:buChar char="•"/>
              </a:pPr>
              <a:r>
                <a:rPr lang="en-US" altLang="zh-CN" sz="2000" b="1" dirty="0">
                  <a:solidFill>
                    <a:schemeClr val="tx1">
                      <a:lumMod val="85000"/>
                      <a:lumOff val="15000"/>
                    </a:schemeClr>
                  </a:solidFill>
                  <a:latin typeface="+mj-ea"/>
                  <a:ea typeface="+mj-ea"/>
                </a:rPr>
                <a:t>Quality</a:t>
              </a:r>
            </a:p>
            <a:p>
              <a:pPr marL="1200150" lvl="2" indent="-285750">
                <a:buFont typeface="Arial" panose="020B0604020202020204" pitchFamily="34" charset="0"/>
                <a:buChar char="•"/>
              </a:pPr>
              <a:r>
                <a:rPr lang="en-US" altLang="zh-CN" sz="2000" b="1" dirty="0">
                  <a:solidFill>
                    <a:schemeClr val="tx1">
                      <a:lumMod val="85000"/>
                      <a:lumOff val="15000"/>
                    </a:schemeClr>
                  </a:solidFill>
                  <a:latin typeface="+mj-ea"/>
                  <a:ea typeface="+mj-ea"/>
                </a:rPr>
                <a:t>Precision, Recall, F-measure</a:t>
              </a:r>
            </a:p>
            <a:p>
              <a:pPr marL="742950" lvl="1" indent="-285750">
                <a:buFont typeface="Arial" panose="020B0604020202020204" pitchFamily="34" charset="0"/>
                <a:buChar char="•"/>
              </a:pPr>
              <a:r>
                <a:rPr lang="en-US" altLang="zh-CN" sz="2000" b="1" dirty="0">
                  <a:solidFill>
                    <a:schemeClr val="tx1">
                      <a:lumMod val="85000"/>
                      <a:lumOff val="15000"/>
                    </a:schemeClr>
                  </a:solidFill>
                  <a:latin typeface="+mj-ea"/>
                  <a:ea typeface="+mj-ea"/>
                </a:rPr>
                <a:t>Efficiency</a:t>
              </a:r>
            </a:p>
            <a:p>
              <a:pPr marL="285750" indent="-285750">
                <a:buFont typeface="Arial" panose="020B0604020202020204" pitchFamily="34" charset="0"/>
                <a:buChar char="•"/>
              </a:pPr>
              <a:endParaRPr lang="en-US" altLang="zh-CN" sz="2000" b="1" dirty="0">
                <a:solidFill>
                  <a:schemeClr val="tx1">
                    <a:lumMod val="85000"/>
                    <a:lumOff val="15000"/>
                  </a:schemeClr>
                </a:solidFill>
                <a:latin typeface="+mj-ea"/>
                <a:ea typeface="+mj-ea"/>
              </a:endParaRPr>
            </a:p>
          </p:txBody>
        </p:sp>
        <p:cxnSp>
          <p:nvCxnSpPr>
            <p:cNvPr id="18" name="直接连接符 17"/>
            <p:cNvCxnSpPr/>
            <p:nvPr/>
          </p:nvCxnSpPr>
          <p:spPr bwMode="auto">
            <a:xfrm>
              <a:off x="5308600" y="2603500"/>
              <a:ext cx="6273800" cy="0"/>
            </a:xfrm>
            <a:prstGeom prst="line">
              <a:avLst/>
            </a:prstGeom>
            <a:ln>
              <a:solidFill>
                <a:srgbClr val="BBE0E3"/>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41867" y="29030"/>
            <a:ext cx="11133667" cy="1040267"/>
          </a:xfrm>
        </p:spPr>
        <p:txBody>
          <a:bodyPr wrap="square" anchor="b">
            <a:normAutofit/>
          </a:bodyPr>
          <a:lstStyle/>
          <a:p>
            <a:r>
              <a:rPr lang="en-US" altLang="zh-CN" dirty="0">
                <a:latin typeface="+mn-lt"/>
                <a:ea typeface="+mn-ea"/>
                <a:cs typeface="+mn-ea"/>
                <a:sym typeface="+mn-lt"/>
              </a:rPr>
              <a:t>Applications</a:t>
            </a:r>
            <a:endParaRPr lang="zh-CN" altLang="en-US" dirty="0">
              <a:latin typeface="+mn-lt"/>
              <a:ea typeface="+mn-ea"/>
              <a:cs typeface="+mn-ea"/>
              <a:sym typeface="+mn-lt"/>
            </a:endParaRPr>
          </a:p>
        </p:txBody>
      </p:sp>
      <p:pic>
        <p:nvPicPr>
          <p:cNvPr id="13" name="图片 12"/>
          <p:cNvPicPr>
            <a:picLocks noChangeAspect="1"/>
          </p:cNvPicPr>
          <p:nvPr/>
        </p:nvPicPr>
        <p:blipFill>
          <a:blip r:embed="rId3"/>
          <a:stretch>
            <a:fillRect/>
          </a:stretch>
        </p:blipFill>
        <p:spPr>
          <a:xfrm>
            <a:off x="4451621" y="2956266"/>
            <a:ext cx="3240359" cy="2387303"/>
          </a:xfrm>
          <a:prstGeom prst="rect">
            <a:avLst/>
          </a:prstGeom>
        </p:spPr>
      </p:pic>
      <p:pic>
        <p:nvPicPr>
          <p:cNvPr id="14" name="图片 13"/>
          <p:cNvPicPr>
            <a:picLocks noChangeAspect="1"/>
          </p:cNvPicPr>
          <p:nvPr/>
        </p:nvPicPr>
        <p:blipFill>
          <a:blip r:embed="rId4"/>
          <a:stretch>
            <a:fillRect/>
          </a:stretch>
        </p:blipFill>
        <p:spPr>
          <a:xfrm>
            <a:off x="8435175" y="2971409"/>
            <a:ext cx="3240359" cy="2282796"/>
          </a:xfrm>
          <a:prstGeom prst="rect">
            <a:avLst/>
          </a:prstGeom>
        </p:spPr>
      </p:pic>
      <p:pic>
        <p:nvPicPr>
          <p:cNvPr id="17" name="图片 16"/>
          <p:cNvPicPr>
            <a:picLocks noChangeAspect="1"/>
          </p:cNvPicPr>
          <p:nvPr/>
        </p:nvPicPr>
        <p:blipFill rotWithShape="1">
          <a:blip r:embed="rId5"/>
          <a:srcRect b="12679"/>
          <a:stretch>
            <a:fillRect/>
          </a:stretch>
        </p:blipFill>
        <p:spPr>
          <a:xfrm>
            <a:off x="516465" y="3035705"/>
            <a:ext cx="3240359" cy="2282796"/>
          </a:xfrm>
          <a:prstGeom prst="rect">
            <a:avLst/>
          </a:prstGeom>
        </p:spPr>
      </p:pic>
      <p:sp>
        <p:nvSpPr>
          <p:cNvPr id="19" name="矩形 18"/>
          <p:cNvSpPr/>
          <p:nvPr/>
        </p:nvSpPr>
        <p:spPr>
          <a:xfrm flipH="1">
            <a:off x="4711599" y="2181904"/>
            <a:ext cx="2794202" cy="430374"/>
          </a:xfrm>
          <a:prstGeom prst="rect">
            <a:avLst/>
          </a:prstGeom>
        </p:spPr>
        <p:txBody>
          <a:bodyPr wrap="square">
            <a:spAutoFit/>
          </a:bodyPr>
          <a:lstStyle/>
          <a:p>
            <a:pPr algn="ctr">
              <a:lnSpc>
                <a:spcPct val="120000"/>
              </a:lnSpc>
            </a:pPr>
            <a:r>
              <a:rPr lang="en-US" altLang="zh-TW" sz="2000" dirty="0">
                <a:solidFill>
                  <a:schemeClr val="tx1">
                    <a:lumMod val="85000"/>
                    <a:lumOff val="15000"/>
                  </a:schemeClr>
                </a:solidFill>
                <a:latin typeface="+mj-ea"/>
                <a:ea typeface="+mj-ea"/>
              </a:rPr>
              <a:t>Assisted positioning</a:t>
            </a:r>
            <a:endParaRPr lang="en-US" altLang="zh-CN" sz="2000" dirty="0">
              <a:solidFill>
                <a:schemeClr val="tx1">
                  <a:lumMod val="85000"/>
                  <a:lumOff val="15000"/>
                </a:schemeClr>
              </a:solidFill>
              <a:latin typeface="+mj-ea"/>
              <a:ea typeface="+mj-ea"/>
            </a:endParaRPr>
          </a:p>
        </p:txBody>
      </p:sp>
      <p:sp>
        <p:nvSpPr>
          <p:cNvPr id="20" name="矩形 19"/>
          <p:cNvSpPr/>
          <p:nvPr/>
        </p:nvSpPr>
        <p:spPr>
          <a:xfrm flipH="1">
            <a:off x="8792633" y="2181815"/>
            <a:ext cx="2525442" cy="430374"/>
          </a:xfrm>
          <a:prstGeom prst="rect">
            <a:avLst/>
          </a:prstGeom>
        </p:spPr>
        <p:txBody>
          <a:bodyPr wrap="square">
            <a:spAutoFit/>
          </a:bodyPr>
          <a:lstStyle/>
          <a:p>
            <a:pPr algn="ctr">
              <a:lnSpc>
                <a:spcPct val="120000"/>
              </a:lnSpc>
            </a:pPr>
            <a:r>
              <a:rPr lang="en-US" altLang="zh-CN" sz="2000" dirty="0">
                <a:solidFill>
                  <a:schemeClr val="tx1">
                    <a:lumMod val="85000"/>
                    <a:lumOff val="15000"/>
                  </a:schemeClr>
                </a:solidFill>
                <a:latin typeface="+mj-ea"/>
                <a:ea typeface="+mj-ea"/>
              </a:rPr>
              <a:t>3D reconstruction</a:t>
            </a:r>
          </a:p>
        </p:txBody>
      </p:sp>
      <p:sp>
        <p:nvSpPr>
          <p:cNvPr id="21" name="矩形 20"/>
          <p:cNvSpPr/>
          <p:nvPr/>
        </p:nvSpPr>
        <p:spPr>
          <a:xfrm flipH="1">
            <a:off x="873925" y="2181815"/>
            <a:ext cx="2794201" cy="430374"/>
          </a:xfrm>
          <a:prstGeom prst="rect">
            <a:avLst/>
          </a:prstGeom>
        </p:spPr>
        <p:txBody>
          <a:bodyPr wrap="square">
            <a:spAutoFit/>
          </a:bodyPr>
          <a:lstStyle/>
          <a:p>
            <a:pPr algn="ctr">
              <a:lnSpc>
                <a:spcPct val="120000"/>
              </a:lnSpc>
            </a:pPr>
            <a:r>
              <a:rPr lang="en-US" altLang="zh-CN" sz="2000" dirty="0">
                <a:solidFill>
                  <a:schemeClr val="tx1">
                    <a:lumMod val="85000"/>
                    <a:lumOff val="15000"/>
                  </a:schemeClr>
                </a:solidFill>
                <a:latin typeface="+mj-ea"/>
                <a:ea typeface="+mj-ea"/>
              </a:rPr>
              <a:t>Robotic grabbing </a:t>
            </a:r>
          </a:p>
        </p:txBody>
      </p:sp>
      <p:sp>
        <p:nvSpPr>
          <p:cNvPr id="11" name="文本框 10">
            <a:extLst>
              <a:ext uri="{FF2B5EF4-FFF2-40B4-BE49-F238E27FC236}">
                <a16:creationId xmlns:a16="http://schemas.microsoft.com/office/drawing/2014/main" id="{A7885BF7-3915-BA4D-4654-6B3E43303478}"/>
              </a:ext>
            </a:extLst>
          </p:cNvPr>
          <p:cNvSpPr txBox="1"/>
          <p:nvPr/>
        </p:nvSpPr>
        <p:spPr>
          <a:xfrm>
            <a:off x="8941370" y="5474045"/>
            <a:ext cx="2475362" cy="369332"/>
          </a:xfrm>
          <a:prstGeom prst="rect">
            <a:avLst/>
          </a:prstGeom>
          <a:noFill/>
        </p:spPr>
        <p:txBody>
          <a:bodyPr wrap="square" rtlCol="0">
            <a:spAutoFit/>
          </a:bodyPr>
          <a:lstStyle/>
          <a:p>
            <a:pPr algn="ctr"/>
            <a:r>
              <a:rPr lang="en-US" altLang="zh-CN" i="1" dirty="0">
                <a:latin typeface="+mn-ea"/>
              </a:rPr>
              <a:t>Dong et al. 2020</a:t>
            </a:r>
            <a:endParaRPr lang="zh-CN" altLang="en-US" i="1" dirty="0">
              <a:latin typeface="+mn-ea"/>
            </a:endParaRPr>
          </a:p>
        </p:txBody>
      </p:sp>
      <p:sp>
        <p:nvSpPr>
          <p:cNvPr id="12" name="文本框 11">
            <a:extLst>
              <a:ext uri="{FF2B5EF4-FFF2-40B4-BE49-F238E27FC236}">
                <a16:creationId xmlns:a16="http://schemas.microsoft.com/office/drawing/2014/main" id="{E23AEE3C-3DD2-69B9-4F0D-8810E44C3D33}"/>
              </a:ext>
            </a:extLst>
          </p:cNvPr>
          <p:cNvSpPr txBox="1"/>
          <p:nvPr/>
        </p:nvSpPr>
        <p:spPr>
          <a:xfrm>
            <a:off x="898963" y="5490784"/>
            <a:ext cx="2475362" cy="369332"/>
          </a:xfrm>
          <a:prstGeom prst="rect">
            <a:avLst/>
          </a:prstGeom>
          <a:noFill/>
        </p:spPr>
        <p:txBody>
          <a:bodyPr wrap="square" rtlCol="0">
            <a:spAutoFit/>
          </a:bodyPr>
          <a:lstStyle/>
          <a:p>
            <a:pPr algn="ctr"/>
            <a:r>
              <a:rPr lang="en-US" altLang="zh-CN" i="1" dirty="0">
                <a:latin typeface="+mn-ea"/>
              </a:rPr>
              <a:t>Dong et al. 2018</a:t>
            </a:r>
            <a:endParaRPr lang="zh-CN" altLang="en-US" i="1" dirty="0">
              <a:latin typeface="+mn-ea"/>
            </a:endParaRPr>
          </a:p>
        </p:txBody>
      </p:sp>
      <p:sp>
        <p:nvSpPr>
          <p:cNvPr id="15" name="文本框 14">
            <a:extLst>
              <a:ext uri="{FF2B5EF4-FFF2-40B4-BE49-F238E27FC236}">
                <a16:creationId xmlns:a16="http://schemas.microsoft.com/office/drawing/2014/main" id="{81115024-1545-E3C5-AAAC-E1F4E119F0CE}"/>
              </a:ext>
            </a:extLst>
          </p:cNvPr>
          <p:cNvSpPr txBox="1"/>
          <p:nvPr/>
        </p:nvSpPr>
        <p:spPr>
          <a:xfrm>
            <a:off x="4858318" y="5474045"/>
            <a:ext cx="2475362" cy="369332"/>
          </a:xfrm>
          <a:prstGeom prst="rect">
            <a:avLst/>
          </a:prstGeom>
          <a:noFill/>
        </p:spPr>
        <p:txBody>
          <a:bodyPr wrap="square" rtlCol="0">
            <a:spAutoFit/>
          </a:bodyPr>
          <a:lstStyle/>
          <a:p>
            <a:pPr algn="ctr"/>
            <a:r>
              <a:rPr lang="en-US" altLang="zh-CN" i="1" dirty="0">
                <a:latin typeface="+mn-ea"/>
              </a:rPr>
              <a:t>Jin et al. 2019</a:t>
            </a:r>
            <a:endParaRPr lang="zh-CN" altLang="en-US" i="1" dirty="0">
              <a:latin typeface="+mn-ea"/>
            </a:endParaRPr>
          </a:p>
        </p:txBody>
      </p:sp>
      <p:sp>
        <p:nvSpPr>
          <p:cNvPr id="18" name="灯片编号占位符 2">
            <a:extLst>
              <a:ext uri="{FF2B5EF4-FFF2-40B4-BE49-F238E27FC236}">
                <a16:creationId xmlns:a16="http://schemas.microsoft.com/office/drawing/2014/main" id="{1C95DA09-A979-E28B-CF69-1A19B0123819}"/>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3</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41867" y="29030"/>
            <a:ext cx="11133667" cy="1040267"/>
          </a:xfrm>
        </p:spPr>
        <p:txBody>
          <a:bodyPr wrap="square" anchor="b">
            <a:normAutofit/>
          </a:bodyPr>
          <a:lstStyle/>
          <a:p>
            <a:r>
              <a:rPr lang="en-US" altLang="zh-CN" dirty="0">
                <a:latin typeface="+mn-lt"/>
                <a:ea typeface="+mn-ea"/>
                <a:cs typeface="+mn-ea"/>
                <a:sym typeface="+mn-lt"/>
              </a:rPr>
              <a:t>Related Work</a:t>
            </a:r>
            <a:endParaRPr lang="zh-CN" altLang="en-US" dirty="0">
              <a:latin typeface="+mn-lt"/>
              <a:ea typeface="+mn-ea"/>
              <a:cs typeface="+mn-ea"/>
              <a:sym typeface="+mn-lt"/>
            </a:endParaRPr>
          </a:p>
        </p:txBody>
      </p:sp>
      <p:sp>
        <p:nvSpPr>
          <p:cNvPr id="17" name="矩形 16"/>
          <p:cNvSpPr/>
          <p:nvPr/>
        </p:nvSpPr>
        <p:spPr>
          <a:xfrm>
            <a:off x="659336" y="1405649"/>
            <a:ext cx="2457655" cy="4512552"/>
          </a:xfrm>
          <a:prstGeom prst="rect">
            <a:avLst/>
          </a:prstGeom>
          <a:noFill/>
          <a:ln>
            <a:solidFill>
              <a:schemeClr val="bg1">
                <a:lumMod val="75000"/>
                <a:alpha val="0"/>
              </a:schemeClr>
            </a:solidFill>
          </a:ln>
          <a:effectLst>
            <a:outerShdw blurRad="2540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180000" bIns="45720" numCol="1" spcCol="0" rtlCol="0" fromWordArt="0" anchor="ctr" anchorCtr="0" forceAA="0" compatLnSpc="1">
            <a:noAutofit/>
          </a:bodyPr>
          <a:lstStyle/>
          <a:p>
            <a:pPr>
              <a:lnSpc>
                <a:spcPct val="150000"/>
              </a:lnSpc>
            </a:pPr>
            <a:endParaRPr lang="en-US" altLang="zh-CN" sz="1400" dirty="0">
              <a:solidFill>
                <a:srgbClr val="0000FF"/>
              </a:solidFill>
            </a:endParaRPr>
          </a:p>
        </p:txBody>
      </p:sp>
      <p:sp>
        <p:nvSpPr>
          <p:cNvPr id="18" name="矩形 17"/>
          <p:cNvSpPr/>
          <p:nvPr/>
        </p:nvSpPr>
        <p:spPr>
          <a:xfrm>
            <a:off x="3296951" y="1405649"/>
            <a:ext cx="2457655" cy="4512552"/>
          </a:xfrm>
          <a:prstGeom prst="rect">
            <a:avLst/>
          </a:prstGeom>
          <a:noFill/>
          <a:ln>
            <a:solidFill>
              <a:schemeClr val="bg1">
                <a:lumMod val="75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180000" bIns="45720" numCol="1" spcCol="0" rtlCol="0" fromWordArt="0" anchor="ctr" anchorCtr="0" forceAA="0" compatLnSpc="1">
            <a:noAutofit/>
          </a:bodyPr>
          <a:lstStyle/>
          <a:p>
            <a:pPr>
              <a:lnSpc>
                <a:spcPct val="150000"/>
              </a:lnSpc>
            </a:pPr>
            <a:endParaRPr lang="en-US" altLang="zh-CN" sz="1400" dirty="0">
              <a:solidFill>
                <a:schemeClr val="tx1">
                  <a:lumMod val="75000"/>
                  <a:lumOff val="25000"/>
                </a:schemeClr>
              </a:solidFill>
            </a:endParaRPr>
          </a:p>
        </p:txBody>
      </p:sp>
      <p:sp>
        <p:nvSpPr>
          <p:cNvPr id="19" name="矩形 18"/>
          <p:cNvSpPr/>
          <p:nvPr/>
        </p:nvSpPr>
        <p:spPr>
          <a:xfrm>
            <a:off x="5912869" y="1405649"/>
            <a:ext cx="2457655" cy="4512552"/>
          </a:xfrm>
          <a:prstGeom prst="rect">
            <a:avLst/>
          </a:prstGeom>
          <a:noFill/>
          <a:ln>
            <a:solidFill>
              <a:schemeClr val="bg1">
                <a:lumMod val="75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180000" bIns="45720" numCol="1" spcCol="0" rtlCol="0" fromWordArt="0" anchor="ctr" anchorCtr="0" forceAA="0" compatLnSpc="1">
            <a:noAutofit/>
          </a:bodyPr>
          <a:lstStyle/>
          <a:p>
            <a:pPr>
              <a:lnSpc>
                <a:spcPct val="150000"/>
              </a:lnSpc>
            </a:pPr>
            <a:endParaRPr lang="en-US" altLang="zh-CN" sz="1400" dirty="0">
              <a:solidFill>
                <a:schemeClr val="tx1">
                  <a:lumMod val="75000"/>
                  <a:lumOff val="25000"/>
                </a:schemeClr>
              </a:solidFill>
            </a:endParaRPr>
          </a:p>
        </p:txBody>
      </p:sp>
      <p:sp>
        <p:nvSpPr>
          <p:cNvPr id="20" name="矩形 19"/>
          <p:cNvSpPr/>
          <p:nvPr/>
        </p:nvSpPr>
        <p:spPr>
          <a:xfrm flipH="1">
            <a:off x="884713" y="1556792"/>
            <a:ext cx="2095239" cy="830997"/>
          </a:xfrm>
          <a:prstGeom prst="rect">
            <a:avLst/>
          </a:prstGeom>
        </p:spPr>
        <p:txBody>
          <a:bodyPr wrap="square">
            <a:spAutoFit/>
          </a:bodyPr>
          <a:lstStyle/>
          <a:p>
            <a:pPr algn="ctr"/>
            <a:r>
              <a:rPr lang="en-US" altLang="zh-CN" sz="2400" b="1" dirty="0">
                <a:solidFill>
                  <a:srgbClr val="FF0000"/>
                </a:solidFill>
                <a:latin typeface="+mj-ea"/>
                <a:ea typeface="+mj-ea"/>
              </a:rPr>
              <a:t>Hough transform</a:t>
            </a:r>
            <a:endParaRPr lang="zh-CN" altLang="en-US" sz="2400" b="1" dirty="0">
              <a:solidFill>
                <a:srgbClr val="FF0000"/>
              </a:solidFill>
              <a:latin typeface="+mj-ea"/>
              <a:ea typeface="+mj-ea"/>
            </a:endParaRPr>
          </a:p>
        </p:txBody>
      </p:sp>
      <p:sp>
        <p:nvSpPr>
          <p:cNvPr id="21" name="矩形 20"/>
          <p:cNvSpPr/>
          <p:nvPr/>
        </p:nvSpPr>
        <p:spPr>
          <a:xfrm flipH="1">
            <a:off x="3296212" y="1556792"/>
            <a:ext cx="2318304" cy="830997"/>
          </a:xfrm>
          <a:prstGeom prst="rect">
            <a:avLst/>
          </a:prstGeom>
        </p:spPr>
        <p:txBody>
          <a:bodyPr wrap="square">
            <a:spAutoFit/>
          </a:bodyPr>
          <a:lstStyle/>
          <a:p>
            <a:pPr algn="ctr"/>
            <a:r>
              <a:rPr lang="en-US" altLang="zh-CN" sz="2400" b="1" dirty="0">
                <a:solidFill>
                  <a:srgbClr val="FF0000"/>
                </a:solidFill>
                <a:latin typeface="+mj-ea"/>
                <a:ea typeface="+mj-ea"/>
              </a:rPr>
              <a:t>Iterative</a:t>
            </a:r>
          </a:p>
          <a:p>
            <a:pPr algn="ctr"/>
            <a:r>
              <a:rPr lang="en-US" altLang="zh-CN" sz="2400" b="1" dirty="0">
                <a:solidFill>
                  <a:srgbClr val="FF0000"/>
                </a:solidFill>
                <a:latin typeface="+mj-ea"/>
                <a:ea typeface="+mj-ea"/>
              </a:rPr>
              <a:t>optimization</a:t>
            </a:r>
            <a:endParaRPr lang="zh-CN" altLang="en-US" sz="2400" b="1" dirty="0">
              <a:solidFill>
                <a:srgbClr val="FF0000"/>
              </a:solidFill>
              <a:latin typeface="+mj-ea"/>
              <a:ea typeface="+mj-ea"/>
            </a:endParaRPr>
          </a:p>
        </p:txBody>
      </p:sp>
      <p:sp>
        <p:nvSpPr>
          <p:cNvPr id="22" name="矩形 21"/>
          <p:cNvSpPr/>
          <p:nvPr/>
        </p:nvSpPr>
        <p:spPr>
          <a:xfrm flipH="1">
            <a:off x="6135195" y="1556792"/>
            <a:ext cx="2095239" cy="830997"/>
          </a:xfrm>
          <a:prstGeom prst="rect">
            <a:avLst/>
          </a:prstGeom>
        </p:spPr>
        <p:txBody>
          <a:bodyPr wrap="square">
            <a:spAutoFit/>
          </a:bodyPr>
          <a:lstStyle/>
          <a:p>
            <a:pPr algn="ctr"/>
            <a:r>
              <a:rPr lang="en-US" altLang="zh-CN" sz="2400" b="1" dirty="0">
                <a:solidFill>
                  <a:srgbClr val="FF0000"/>
                </a:solidFill>
                <a:latin typeface="+mj-ea"/>
                <a:ea typeface="+mj-ea"/>
              </a:rPr>
              <a:t>Edge</a:t>
            </a:r>
          </a:p>
          <a:p>
            <a:pPr algn="ctr"/>
            <a:r>
              <a:rPr lang="en-US" altLang="zh-CN" sz="2400" b="1" dirty="0">
                <a:solidFill>
                  <a:srgbClr val="FF0000"/>
                </a:solidFill>
                <a:latin typeface="+mj-ea"/>
                <a:ea typeface="+mj-ea"/>
              </a:rPr>
              <a:t>following</a:t>
            </a:r>
            <a:endParaRPr lang="zh-CN" altLang="en-US" sz="2400" b="1" dirty="0">
              <a:solidFill>
                <a:srgbClr val="FF0000"/>
              </a:solidFill>
              <a:latin typeface="+mj-ea"/>
              <a:ea typeface="+mj-ea"/>
            </a:endParaRPr>
          </a:p>
        </p:txBody>
      </p:sp>
      <p:sp>
        <p:nvSpPr>
          <p:cNvPr id="23" name="矩形 22"/>
          <p:cNvSpPr/>
          <p:nvPr/>
        </p:nvSpPr>
        <p:spPr>
          <a:xfrm>
            <a:off x="658597" y="1405649"/>
            <a:ext cx="245886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658597" y="6219320"/>
            <a:ext cx="2458860"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a:off x="3296212" y="1405649"/>
            <a:ext cx="2458860" cy="36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a:off x="3296212" y="6219320"/>
            <a:ext cx="2458860"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a:off x="5915181" y="1405649"/>
            <a:ext cx="245886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27"/>
          <p:cNvSpPr/>
          <p:nvPr/>
        </p:nvSpPr>
        <p:spPr>
          <a:xfrm>
            <a:off x="5915181" y="6219320"/>
            <a:ext cx="2458860"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3188999" y="2525418"/>
            <a:ext cx="2633630" cy="831574"/>
          </a:xfrm>
          <a:prstGeom prst="rect">
            <a:avLst/>
          </a:prstGeom>
        </p:spPr>
        <p:txBody>
          <a:bodyPr wrap="square">
            <a:spAutoFit/>
          </a:bodyPr>
          <a:lstStyle/>
          <a:p>
            <a:pPr algn="ctr">
              <a:lnSpc>
                <a:spcPct val="120000"/>
              </a:lnSpc>
              <a:spcBef>
                <a:spcPts val="800"/>
              </a:spcBef>
            </a:pPr>
            <a:r>
              <a:rPr lang="en-US" altLang="zh-CN" dirty="0">
                <a:latin typeface="+mj-ea"/>
                <a:ea typeface="+mj-ea"/>
              </a:rPr>
              <a:t>RANSAC</a:t>
            </a:r>
          </a:p>
          <a:p>
            <a:pPr algn="ctr">
              <a:lnSpc>
                <a:spcPct val="120000"/>
              </a:lnSpc>
              <a:spcBef>
                <a:spcPts val="800"/>
              </a:spcBef>
            </a:pPr>
            <a:r>
              <a:rPr lang="en-US" altLang="zh-CN" dirty="0">
                <a:solidFill>
                  <a:schemeClr val="tx1">
                    <a:lumMod val="85000"/>
                    <a:lumOff val="15000"/>
                  </a:schemeClr>
                </a:solidFill>
                <a:latin typeface="+mj-ea"/>
                <a:ea typeface="+mj-ea"/>
              </a:rPr>
              <a:t>Genetic algorithm </a:t>
            </a:r>
          </a:p>
        </p:txBody>
      </p:sp>
      <p:sp>
        <p:nvSpPr>
          <p:cNvPr id="30" name="矩形 29"/>
          <p:cNvSpPr/>
          <p:nvPr/>
        </p:nvSpPr>
        <p:spPr>
          <a:xfrm>
            <a:off x="551384" y="2521664"/>
            <a:ext cx="2633630" cy="831574"/>
          </a:xfrm>
          <a:prstGeom prst="rect">
            <a:avLst/>
          </a:prstGeom>
        </p:spPr>
        <p:txBody>
          <a:bodyPr wrap="square">
            <a:spAutoFit/>
          </a:bodyPr>
          <a:lstStyle/>
          <a:p>
            <a:pPr algn="ctr">
              <a:lnSpc>
                <a:spcPct val="120000"/>
              </a:lnSpc>
              <a:spcBef>
                <a:spcPts val="800"/>
              </a:spcBef>
            </a:pPr>
            <a:r>
              <a:rPr lang="en-US" altLang="zh-CN" dirty="0">
                <a:latin typeface="+mj-ea"/>
                <a:ea typeface="+mj-ea"/>
              </a:rPr>
              <a:t>Voting</a:t>
            </a:r>
          </a:p>
          <a:p>
            <a:pPr algn="ctr">
              <a:lnSpc>
                <a:spcPct val="120000"/>
              </a:lnSpc>
              <a:spcBef>
                <a:spcPts val="800"/>
              </a:spcBef>
            </a:pPr>
            <a:r>
              <a:rPr lang="en-US" altLang="zh-CN" dirty="0">
                <a:solidFill>
                  <a:schemeClr val="tx1">
                    <a:lumMod val="85000"/>
                    <a:lumOff val="15000"/>
                  </a:schemeClr>
                </a:solidFill>
                <a:latin typeface="+mj-ea"/>
                <a:ea typeface="+mj-ea"/>
              </a:rPr>
              <a:t>Peak searching</a:t>
            </a:r>
          </a:p>
        </p:txBody>
      </p:sp>
      <p:sp>
        <p:nvSpPr>
          <p:cNvPr id="31" name="矩形 30"/>
          <p:cNvSpPr/>
          <p:nvPr/>
        </p:nvSpPr>
        <p:spPr>
          <a:xfrm>
            <a:off x="5807968" y="2521663"/>
            <a:ext cx="2633631" cy="831574"/>
          </a:xfrm>
          <a:prstGeom prst="rect">
            <a:avLst/>
          </a:prstGeom>
        </p:spPr>
        <p:txBody>
          <a:bodyPr wrap="square" numCol="1">
            <a:spAutoFit/>
          </a:bodyPr>
          <a:lstStyle/>
          <a:p>
            <a:pPr algn="ctr">
              <a:lnSpc>
                <a:spcPct val="120000"/>
              </a:lnSpc>
              <a:spcBef>
                <a:spcPts val="800"/>
              </a:spcBef>
            </a:pPr>
            <a:r>
              <a:rPr lang="en-US" altLang="zh-CN" dirty="0">
                <a:latin typeface="+mj-ea"/>
                <a:ea typeface="+mj-ea"/>
              </a:rPr>
              <a:t>Arc extraction</a:t>
            </a:r>
          </a:p>
          <a:p>
            <a:pPr algn="ctr">
              <a:lnSpc>
                <a:spcPct val="120000"/>
              </a:lnSpc>
              <a:spcBef>
                <a:spcPts val="800"/>
              </a:spcBef>
            </a:pPr>
            <a:r>
              <a:rPr lang="en-US" altLang="zh-CN" dirty="0">
                <a:solidFill>
                  <a:schemeClr val="tx1">
                    <a:lumMod val="85000"/>
                    <a:lumOff val="15000"/>
                  </a:schemeClr>
                </a:solidFill>
                <a:latin typeface="+mj-ea"/>
                <a:ea typeface="+mj-ea"/>
              </a:rPr>
              <a:t>Arc grouping</a:t>
            </a:r>
          </a:p>
        </p:txBody>
      </p:sp>
      <p:sp>
        <p:nvSpPr>
          <p:cNvPr id="33" name="文本框 32"/>
          <p:cNvSpPr txBox="1"/>
          <p:nvPr/>
        </p:nvSpPr>
        <p:spPr>
          <a:xfrm>
            <a:off x="5895162" y="5858834"/>
            <a:ext cx="2475362" cy="369332"/>
          </a:xfrm>
          <a:prstGeom prst="rect">
            <a:avLst/>
          </a:prstGeom>
          <a:noFill/>
        </p:spPr>
        <p:txBody>
          <a:bodyPr wrap="square" rtlCol="0">
            <a:spAutoFit/>
          </a:bodyPr>
          <a:lstStyle/>
          <a:p>
            <a:r>
              <a:rPr lang="en-US" altLang="zh-CN" i="1" dirty="0">
                <a:latin typeface="+mn-ea"/>
              </a:rPr>
              <a:t>Fornaciari et al. 2014</a:t>
            </a:r>
            <a:endParaRPr lang="zh-CN" altLang="en-US" i="1" dirty="0">
              <a:latin typeface="+mn-ea"/>
            </a:endParaRPr>
          </a:p>
        </p:txBody>
      </p:sp>
      <p:grpSp>
        <p:nvGrpSpPr>
          <p:cNvPr id="34" name="组合 33"/>
          <p:cNvGrpSpPr/>
          <p:nvPr/>
        </p:nvGrpSpPr>
        <p:grpSpPr>
          <a:xfrm>
            <a:off x="8421108" y="1405649"/>
            <a:ext cx="2859468" cy="4822517"/>
            <a:chOff x="8421108" y="1405649"/>
            <a:chExt cx="2859468" cy="4822517"/>
          </a:xfrm>
        </p:grpSpPr>
        <p:sp>
          <p:nvSpPr>
            <p:cNvPr id="35" name="矩形 34"/>
            <p:cNvSpPr/>
            <p:nvPr/>
          </p:nvSpPr>
          <p:spPr>
            <a:xfrm>
              <a:off x="8529060" y="1405649"/>
              <a:ext cx="2457655" cy="4512552"/>
            </a:xfrm>
            <a:prstGeom prst="rect">
              <a:avLst/>
            </a:prstGeom>
            <a:noFill/>
            <a:ln>
              <a:solidFill>
                <a:schemeClr val="bg1">
                  <a:lumMod val="75000"/>
                  <a:alpha val="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180000" bIns="45720" numCol="1" spcCol="0" rtlCol="0" fromWordArt="0" anchor="ctr" anchorCtr="0" forceAA="0" compatLnSpc="1">
              <a:noAutofit/>
            </a:bodyPr>
            <a:lstStyle/>
            <a:p>
              <a:pPr>
                <a:lnSpc>
                  <a:spcPct val="150000"/>
                </a:lnSpc>
              </a:pPr>
              <a:endParaRPr lang="en-US" altLang="zh-CN" sz="1400" dirty="0">
                <a:solidFill>
                  <a:schemeClr val="tx1">
                    <a:lumMod val="75000"/>
                    <a:lumOff val="25000"/>
                  </a:schemeClr>
                </a:solidFill>
              </a:endParaRPr>
            </a:p>
          </p:txBody>
        </p:sp>
        <p:sp>
          <p:nvSpPr>
            <p:cNvPr id="36" name="矩形 35"/>
            <p:cNvSpPr/>
            <p:nvPr/>
          </p:nvSpPr>
          <p:spPr>
            <a:xfrm flipH="1">
              <a:off x="8751386" y="1556792"/>
              <a:ext cx="2095239" cy="830997"/>
            </a:xfrm>
            <a:prstGeom prst="rect">
              <a:avLst/>
            </a:prstGeom>
          </p:spPr>
          <p:txBody>
            <a:bodyPr wrap="square">
              <a:spAutoFit/>
            </a:bodyPr>
            <a:lstStyle/>
            <a:p>
              <a:pPr algn="ctr"/>
              <a:r>
                <a:rPr lang="en-US" altLang="zh-CN" sz="2400" b="1" dirty="0">
                  <a:solidFill>
                    <a:srgbClr val="FF0000"/>
                  </a:solidFill>
                  <a:latin typeface="+mj-ea"/>
                  <a:ea typeface="+mj-ea"/>
                </a:rPr>
                <a:t>Deep learning</a:t>
              </a:r>
              <a:endParaRPr lang="zh-CN" altLang="en-US" sz="2400" b="1" dirty="0">
                <a:solidFill>
                  <a:srgbClr val="FF0000"/>
                </a:solidFill>
                <a:latin typeface="+mj-ea"/>
                <a:ea typeface="+mj-ea"/>
              </a:endParaRPr>
            </a:p>
          </p:txBody>
        </p:sp>
        <p:sp>
          <p:nvSpPr>
            <p:cNvPr id="39" name="矩形 38"/>
            <p:cNvSpPr/>
            <p:nvPr/>
          </p:nvSpPr>
          <p:spPr>
            <a:xfrm>
              <a:off x="8421108" y="2525418"/>
              <a:ext cx="2633630" cy="396583"/>
            </a:xfrm>
            <a:prstGeom prst="rect">
              <a:avLst/>
            </a:prstGeom>
          </p:spPr>
          <p:txBody>
            <a:bodyPr wrap="square">
              <a:spAutoFit/>
            </a:bodyPr>
            <a:lstStyle/>
            <a:p>
              <a:pPr algn="ctr">
                <a:lnSpc>
                  <a:spcPct val="120000"/>
                </a:lnSpc>
                <a:spcBef>
                  <a:spcPts val="800"/>
                </a:spcBef>
              </a:pPr>
              <a:r>
                <a:rPr lang="en-US" altLang="zh-CN" dirty="0">
                  <a:latin typeface="+mj-ea"/>
                  <a:ea typeface="+mj-ea"/>
                </a:rPr>
                <a:t>Ellipse R-CNN</a:t>
              </a:r>
            </a:p>
          </p:txBody>
        </p:sp>
        <p:sp>
          <p:nvSpPr>
            <p:cNvPr id="41" name="文本框 40"/>
            <p:cNvSpPr txBox="1"/>
            <p:nvPr/>
          </p:nvSpPr>
          <p:spPr>
            <a:xfrm>
              <a:off x="8805214" y="5858834"/>
              <a:ext cx="2475362" cy="369332"/>
            </a:xfrm>
            <a:prstGeom prst="rect">
              <a:avLst/>
            </a:prstGeom>
            <a:noFill/>
          </p:spPr>
          <p:txBody>
            <a:bodyPr wrap="square" rtlCol="0">
              <a:spAutoFit/>
            </a:bodyPr>
            <a:lstStyle/>
            <a:p>
              <a:r>
                <a:rPr lang="en-US" altLang="zh-CN" i="1" dirty="0">
                  <a:latin typeface="+mn-ea"/>
                </a:rPr>
                <a:t>Dong et al. 2020</a:t>
              </a:r>
              <a:endParaRPr lang="zh-CN" altLang="en-US" i="1" dirty="0">
                <a:latin typeface="+mn-ea"/>
              </a:endParaRPr>
            </a:p>
          </p:txBody>
        </p:sp>
      </p:grpSp>
      <p:sp>
        <p:nvSpPr>
          <p:cNvPr id="45" name="文本框 44"/>
          <p:cNvSpPr txBox="1"/>
          <p:nvPr/>
        </p:nvSpPr>
        <p:spPr>
          <a:xfrm>
            <a:off x="3528297" y="5867980"/>
            <a:ext cx="2061690" cy="369332"/>
          </a:xfrm>
          <a:prstGeom prst="rect">
            <a:avLst/>
          </a:prstGeom>
          <a:noFill/>
        </p:spPr>
        <p:txBody>
          <a:bodyPr wrap="square" rtlCol="0">
            <a:spAutoFit/>
          </a:bodyPr>
          <a:lstStyle/>
          <a:p>
            <a:r>
              <a:rPr lang="en-US" altLang="zh-CN" i="1" dirty="0">
                <a:latin typeface="+mn-ea"/>
              </a:rPr>
              <a:t>Sabo et al. 2020</a:t>
            </a:r>
          </a:p>
        </p:txBody>
      </p:sp>
      <p:pic>
        <p:nvPicPr>
          <p:cNvPr id="46" name="图片 45"/>
          <p:cNvPicPr>
            <a:picLocks noChangeAspect="1"/>
          </p:cNvPicPr>
          <p:nvPr/>
        </p:nvPicPr>
        <p:blipFill rotWithShape="1">
          <a:blip r:embed="rId3"/>
          <a:srcRect l="1960" t="44750" r="5611" b="2750"/>
          <a:stretch>
            <a:fillRect/>
          </a:stretch>
        </p:blipFill>
        <p:spPr>
          <a:xfrm>
            <a:off x="443308" y="3489804"/>
            <a:ext cx="2638934" cy="1923191"/>
          </a:xfrm>
          <a:prstGeom prst="rect">
            <a:avLst/>
          </a:prstGeom>
        </p:spPr>
      </p:pic>
      <p:sp>
        <p:nvSpPr>
          <p:cNvPr id="47" name="文本框 46"/>
          <p:cNvSpPr txBox="1"/>
          <p:nvPr/>
        </p:nvSpPr>
        <p:spPr>
          <a:xfrm>
            <a:off x="941368" y="5867980"/>
            <a:ext cx="2061690" cy="369332"/>
          </a:xfrm>
          <a:prstGeom prst="rect">
            <a:avLst/>
          </a:prstGeom>
          <a:noFill/>
        </p:spPr>
        <p:txBody>
          <a:bodyPr wrap="square" rtlCol="0">
            <a:spAutoFit/>
          </a:bodyPr>
          <a:lstStyle/>
          <a:p>
            <a:r>
              <a:rPr lang="en-US" altLang="zh-CN" i="1" dirty="0">
                <a:latin typeface="+mn-ea"/>
              </a:rPr>
              <a:t>Chien et al. 2011</a:t>
            </a:r>
            <a:endParaRPr lang="zh-CN" altLang="en-US" i="1" dirty="0">
              <a:latin typeface="+mn-ea"/>
            </a:endParaRPr>
          </a:p>
        </p:txBody>
      </p:sp>
      <p:sp>
        <p:nvSpPr>
          <p:cNvPr id="48" name="矩形 47"/>
          <p:cNvSpPr/>
          <p:nvPr/>
        </p:nvSpPr>
        <p:spPr>
          <a:xfrm>
            <a:off x="8675699" y="6219320"/>
            <a:ext cx="2458860" cy="9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矩形 48"/>
          <p:cNvSpPr/>
          <p:nvPr/>
        </p:nvSpPr>
        <p:spPr>
          <a:xfrm>
            <a:off x="8532577" y="1418600"/>
            <a:ext cx="245886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bwMode="auto">
          <a:xfrm>
            <a:off x="5858877" y="1308100"/>
            <a:ext cx="2601187" cy="512445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pic>
        <p:nvPicPr>
          <p:cNvPr id="5" name="图片 4">
            <a:extLst>
              <a:ext uri="{FF2B5EF4-FFF2-40B4-BE49-F238E27FC236}">
                <a16:creationId xmlns:a16="http://schemas.microsoft.com/office/drawing/2014/main" id="{8F3B3FFC-1F58-90F0-3F9B-20809F59B35C}"/>
              </a:ext>
            </a:extLst>
          </p:cNvPr>
          <p:cNvPicPr>
            <a:picLocks noChangeAspect="1"/>
          </p:cNvPicPr>
          <p:nvPr/>
        </p:nvPicPr>
        <p:blipFill>
          <a:blip r:embed="rId4"/>
          <a:stretch>
            <a:fillRect/>
          </a:stretch>
        </p:blipFill>
        <p:spPr>
          <a:xfrm>
            <a:off x="3401459" y="3576511"/>
            <a:ext cx="2047040" cy="2066979"/>
          </a:xfrm>
          <a:prstGeom prst="rect">
            <a:avLst/>
          </a:prstGeom>
        </p:spPr>
      </p:pic>
      <p:pic>
        <p:nvPicPr>
          <p:cNvPr id="6" name="图片 5">
            <a:extLst>
              <a:ext uri="{FF2B5EF4-FFF2-40B4-BE49-F238E27FC236}">
                <a16:creationId xmlns:a16="http://schemas.microsoft.com/office/drawing/2014/main" id="{84C9AD27-6F22-233F-4444-833B2762810A}"/>
              </a:ext>
            </a:extLst>
          </p:cNvPr>
          <p:cNvPicPr>
            <a:picLocks noChangeAspect="1"/>
          </p:cNvPicPr>
          <p:nvPr/>
        </p:nvPicPr>
        <p:blipFill rotWithShape="1">
          <a:blip r:embed="rId5"/>
          <a:srcRect l="14820" r="1"/>
          <a:stretch/>
        </p:blipFill>
        <p:spPr>
          <a:xfrm>
            <a:off x="5980502" y="3575399"/>
            <a:ext cx="2336655" cy="2108200"/>
          </a:xfrm>
          <a:prstGeom prst="rect">
            <a:avLst/>
          </a:prstGeom>
        </p:spPr>
      </p:pic>
      <p:pic>
        <p:nvPicPr>
          <p:cNvPr id="7" name="图片 6">
            <a:extLst>
              <a:ext uri="{FF2B5EF4-FFF2-40B4-BE49-F238E27FC236}">
                <a16:creationId xmlns:a16="http://schemas.microsoft.com/office/drawing/2014/main" id="{B896B284-8285-CBD3-941A-BFD7735F0296}"/>
              </a:ext>
            </a:extLst>
          </p:cNvPr>
          <p:cNvPicPr>
            <a:picLocks noChangeAspect="1"/>
          </p:cNvPicPr>
          <p:nvPr/>
        </p:nvPicPr>
        <p:blipFill>
          <a:blip r:embed="rId6"/>
          <a:stretch>
            <a:fillRect/>
          </a:stretch>
        </p:blipFill>
        <p:spPr>
          <a:xfrm>
            <a:off x="8675699" y="3696333"/>
            <a:ext cx="2218025" cy="1861382"/>
          </a:xfrm>
          <a:prstGeom prst="rect">
            <a:avLst/>
          </a:prstGeom>
        </p:spPr>
      </p:pic>
      <p:sp>
        <p:nvSpPr>
          <p:cNvPr id="38" name="灯片编号占位符 2">
            <a:extLst>
              <a:ext uri="{FF2B5EF4-FFF2-40B4-BE49-F238E27FC236}">
                <a16:creationId xmlns:a16="http://schemas.microsoft.com/office/drawing/2014/main" id="{D72DF689-E828-223E-27F9-CFC42E11634C}"/>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4</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Motivation</a:t>
            </a:r>
            <a:endParaRPr lang="zh-CN" altLang="en-US" dirty="0"/>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22" y="2789826"/>
            <a:ext cx="2160000" cy="2160000"/>
          </a:xfrm>
          <a:prstGeom prst="rect">
            <a:avLst/>
          </a:prstGeom>
        </p:spPr>
      </p:pic>
      <p:sp>
        <p:nvSpPr>
          <p:cNvPr id="17" name="文本框 16"/>
          <p:cNvSpPr txBox="1"/>
          <p:nvPr/>
        </p:nvSpPr>
        <p:spPr>
          <a:xfrm>
            <a:off x="1155945" y="2255096"/>
            <a:ext cx="2489200" cy="400110"/>
          </a:xfrm>
          <a:prstGeom prst="rect">
            <a:avLst/>
          </a:prstGeom>
          <a:noFill/>
        </p:spPr>
        <p:txBody>
          <a:bodyPr wrap="square" rtlCol="0">
            <a:spAutoFit/>
          </a:bodyPr>
          <a:lstStyle/>
          <a:p>
            <a:pPr algn="ctr"/>
            <a:r>
              <a:rPr lang="en-US" altLang="zh-CN" sz="2000" b="1" dirty="0"/>
              <a:t>Fornaciari et al. 2014</a:t>
            </a:r>
            <a:endParaRPr lang="zh-CN" altLang="en-US" sz="2000" b="1" dirty="0"/>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026" y="2832266"/>
            <a:ext cx="2160000" cy="2160000"/>
          </a:xfrm>
          <a:prstGeom prst="rect">
            <a:avLst/>
          </a:prstGeom>
        </p:spPr>
      </p:pic>
      <p:sp>
        <p:nvSpPr>
          <p:cNvPr id="20" name="文本框 19"/>
          <p:cNvSpPr txBox="1"/>
          <p:nvPr/>
        </p:nvSpPr>
        <p:spPr>
          <a:xfrm>
            <a:off x="3606730" y="2281946"/>
            <a:ext cx="2489200" cy="400110"/>
          </a:xfrm>
          <a:prstGeom prst="rect">
            <a:avLst/>
          </a:prstGeom>
          <a:noFill/>
        </p:spPr>
        <p:txBody>
          <a:bodyPr wrap="square" rtlCol="0">
            <a:spAutoFit/>
          </a:bodyPr>
          <a:lstStyle/>
          <a:p>
            <a:pPr algn="ctr"/>
            <a:r>
              <a:rPr lang="en-US" altLang="zh-CN" sz="2000" b="1" dirty="0"/>
              <a:t>Jia et al. 2017</a:t>
            </a:r>
            <a:endParaRPr lang="zh-CN" altLang="en-US" sz="2000" b="1" dirty="0"/>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9430" y="2806786"/>
            <a:ext cx="2160000" cy="2160000"/>
          </a:xfrm>
          <a:prstGeom prst="rect">
            <a:avLst/>
          </a:prstGeom>
        </p:spPr>
      </p:pic>
      <p:sp>
        <p:nvSpPr>
          <p:cNvPr id="25" name="文本框 24"/>
          <p:cNvSpPr txBox="1"/>
          <p:nvPr/>
        </p:nvSpPr>
        <p:spPr>
          <a:xfrm>
            <a:off x="6172759" y="2255096"/>
            <a:ext cx="2489200" cy="400110"/>
          </a:xfrm>
          <a:prstGeom prst="rect">
            <a:avLst/>
          </a:prstGeom>
          <a:noFill/>
        </p:spPr>
        <p:txBody>
          <a:bodyPr wrap="square" rtlCol="0">
            <a:spAutoFit/>
          </a:bodyPr>
          <a:lstStyle/>
          <a:p>
            <a:pPr algn="ctr"/>
            <a:r>
              <a:rPr lang="en-US" altLang="zh-CN" sz="2000" b="1" dirty="0"/>
              <a:t>Meng et al. 2020</a:t>
            </a:r>
            <a:endParaRPr lang="zh-CN" altLang="en-US" sz="2000" b="1" dirty="0"/>
          </a:p>
        </p:txBody>
      </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6559" y="2806786"/>
            <a:ext cx="2160000" cy="2160000"/>
          </a:xfrm>
          <a:prstGeom prst="rect">
            <a:avLst/>
          </a:prstGeom>
        </p:spPr>
      </p:pic>
      <p:sp>
        <p:nvSpPr>
          <p:cNvPr id="28" name="文本框 27"/>
          <p:cNvSpPr txBox="1"/>
          <p:nvPr/>
        </p:nvSpPr>
        <p:spPr>
          <a:xfrm>
            <a:off x="8661959" y="2285241"/>
            <a:ext cx="2489200" cy="400110"/>
          </a:xfrm>
          <a:prstGeom prst="rect">
            <a:avLst/>
          </a:prstGeom>
          <a:noFill/>
        </p:spPr>
        <p:txBody>
          <a:bodyPr wrap="square" rtlCol="0">
            <a:spAutoFit/>
          </a:bodyPr>
          <a:lstStyle/>
          <a:p>
            <a:pPr algn="ctr"/>
            <a:r>
              <a:rPr lang="en-US" altLang="zh-CN" sz="2000" b="1" dirty="0"/>
              <a:t>Shen et al. 2021</a:t>
            </a:r>
            <a:endParaRPr lang="zh-CN" altLang="en-US" sz="2000" b="1" dirty="0"/>
          </a:p>
        </p:txBody>
      </p:sp>
      <p:sp>
        <p:nvSpPr>
          <p:cNvPr id="32" name="矩形 31"/>
          <p:cNvSpPr/>
          <p:nvPr/>
        </p:nvSpPr>
        <p:spPr bwMode="auto">
          <a:xfrm>
            <a:off x="3606730" y="1779400"/>
            <a:ext cx="253500" cy="222073"/>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FF0000"/>
              </a:solidFill>
              <a:effectLst/>
              <a:latin typeface="Arial" panose="020B0604020202020204" pitchFamily="34" charset="0"/>
            </a:endParaRPr>
          </a:p>
        </p:txBody>
      </p:sp>
      <p:sp>
        <p:nvSpPr>
          <p:cNvPr id="33" name="文本框 32"/>
          <p:cNvSpPr txBox="1"/>
          <p:nvPr/>
        </p:nvSpPr>
        <p:spPr>
          <a:xfrm>
            <a:off x="4025830" y="1670071"/>
            <a:ext cx="2514600" cy="461665"/>
          </a:xfrm>
          <a:prstGeom prst="rect">
            <a:avLst/>
          </a:prstGeom>
          <a:noFill/>
        </p:spPr>
        <p:txBody>
          <a:bodyPr wrap="square" rtlCol="0">
            <a:spAutoFit/>
          </a:bodyPr>
          <a:lstStyle/>
          <a:p>
            <a:r>
              <a:rPr lang="en-US" altLang="zh-CN" sz="2400" b="1" dirty="0"/>
              <a:t>True Ellipse</a:t>
            </a:r>
            <a:endParaRPr lang="zh-CN" altLang="en-US" sz="2400" b="1" dirty="0"/>
          </a:p>
        </p:txBody>
      </p:sp>
      <p:sp>
        <p:nvSpPr>
          <p:cNvPr id="34" name="矩形 33"/>
          <p:cNvSpPr/>
          <p:nvPr/>
        </p:nvSpPr>
        <p:spPr bwMode="auto">
          <a:xfrm>
            <a:off x="6083859" y="1789868"/>
            <a:ext cx="253500" cy="222073"/>
          </a:xfrm>
          <a:prstGeom prst="rect">
            <a:avLst/>
          </a:prstGeom>
          <a:solidFill>
            <a:srgbClr val="00FF00"/>
          </a:solidFill>
          <a:ln w="9525" cap="flat" cmpd="sng" algn="ctr">
            <a:solidFill>
              <a:srgbClr val="00FF0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35" name="文本框 34"/>
          <p:cNvSpPr txBox="1"/>
          <p:nvPr/>
        </p:nvSpPr>
        <p:spPr>
          <a:xfrm>
            <a:off x="6540430" y="1670071"/>
            <a:ext cx="2514600" cy="461665"/>
          </a:xfrm>
          <a:prstGeom prst="rect">
            <a:avLst/>
          </a:prstGeom>
          <a:noFill/>
        </p:spPr>
        <p:txBody>
          <a:bodyPr wrap="square" rtlCol="0">
            <a:spAutoFit/>
          </a:bodyPr>
          <a:lstStyle/>
          <a:p>
            <a:r>
              <a:rPr lang="en-US" altLang="zh-CN" sz="2400" b="1" dirty="0"/>
              <a:t>False Ellipse</a:t>
            </a:r>
            <a:endParaRPr lang="zh-CN" altLang="en-US" sz="2400" b="1" dirty="0"/>
          </a:p>
        </p:txBody>
      </p:sp>
      <p:sp>
        <p:nvSpPr>
          <p:cNvPr id="37" name="文本框 36"/>
          <p:cNvSpPr txBox="1"/>
          <p:nvPr/>
        </p:nvSpPr>
        <p:spPr>
          <a:xfrm>
            <a:off x="2483409" y="5482653"/>
            <a:ext cx="7378700" cy="398780"/>
          </a:xfrm>
          <a:prstGeom prst="rect">
            <a:avLst/>
          </a:prstGeom>
          <a:noFill/>
        </p:spPr>
        <p:txBody>
          <a:bodyPr wrap="square" rtlCol="0">
            <a:spAutoFit/>
          </a:bodyPr>
          <a:lstStyle/>
          <a:p>
            <a:pPr algn="ctr"/>
            <a:r>
              <a:rPr lang="en-US" altLang="zh-CN" sz="2000" b="1" dirty="0">
                <a:latin typeface="+mj-ea"/>
                <a:ea typeface="+mj-ea"/>
              </a:rPr>
              <a:t>Problem : </a:t>
            </a:r>
            <a:r>
              <a:rPr lang="en-US" altLang="zh-CN" sz="2000" b="1" dirty="0">
                <a:solidFill>
                  <a:srgbClr val="FF0000"/>
                </a:solidFill>
                <a:latin typeface="+mj-ea"/>
                <a:ea typeface="+mj-ea"/>
              </a:rPr>
              <a:t>Incorrect and insufficient arc grouping</a:t>
            </a:r>
          </a:p>
        </p:txBody>
      </p:sp>
      <p:sp>
        <p:nvSpPr>
          <p:cNvPr id="21" name="灯片编号占位符 2">
            <a:extLst>
              <a:ext uri="{FF2B5EF4-FFF2-40B4-BE49-F238E27FC236}">
                <a16:creationId xmlns:a16="http://schemas.microsoft.com/office/drawing/2014/main" id="{E355FDD3-9B26-39E9-D9A1-7F2AEC8AD3AA}"/>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5</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Analysis</a:t>
            </a:r>
            <a:endParaRPr lang="zh-CN" altLang="en-US" dirty="0"/>
          </a:p>
        </p:txBody>
      </p:sp>
      <p:sp>
        <p:nvSpPr>
          <p:cNvPr id="9" name="文本框 8"/>
          <p:cNvSpPr txBox="1"/>
          <p:nvPr/>
        </p:nvSpPr>
        <p:spPr>
          <a:xfrm>
            <a:off x="1845467" y="1606851"/>
            <a:ext cx="9669200" cy="460375"/>
          </a:xfrm>
          <a:prstGeom prst="rect">
            <a:avLst/>
          </a:prstGeom>
          <a:noFill/>
        </p:spPr>
        <p:txBody>
          <a:bodyPr wrap="square" rtlCol="0">
            <a:spAutoFit/>
          </a:bodyPr>
          <a:lstStyle/>
          <a:p>
            <a:r>
              <a:rPr lang="en-US" altLang="zh-CN" sz="2400" b="1" dirty="0">
                <a:latin typeface="+mj-ea"/>
                <a:ea typeface="+mj-ea"/>
              </a:rPr>
              <a:t>The arc grouping order will affect the detection results</a:t>
            </a:r>
            <a:endParaRPr lang="zh-CN" altLang="en-US" sz="2400" b="1" dirty="0">
              <a:latin typeface="+mj-ea"/>
              <a:ea typeface="+mj-ea"/>
            </a:endParaRPr>
          </a:p>
        </p:txBody>
      </p:sp>
      <p:pic>
        <p:nvPicPr>
          <p:cNvPr id="11" name="图片 10"/>
          <p:cNvPicPr>
            <a:picLocks noChangeAspect="1"/>
          </p:cNvPicPr>
          <p:nvPr/>
        </p:nvPicPr>
        <p:blipFill>
          <a:blip r:embed="rId3"/>
          <a:stretch>
            <a:fillRect/>
          </a:stretch>
        </p:blipFill>
        <p:spPr>
          <a:xfrm>
            <a:off x="1132033" y="2606071"/>
            <a:ext cx="3241001" cy="2817686"/>
          </a:xfrm>
          <a:prstGeom prst="rect">
            <a:avLst/>
          </a:prstGeom>
        </p:spPr>
      </p:pic>
      <p:sp>
        <p:nvSpPr>
          <p:cNvPr id="12" name="椭圆 11"/>
          <p:cNvSpPr/>
          <p:nvPr/>
        </p:nvSpPr>
        <p:spPr bwMode="auto">
          <a:xfrm>
            <a:off x="4736965" y="2552525"/>
            <a:ext cx="469900" cy="4616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rPr>
              <a:t>A</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15" name="椭圆 14"/>
          <p:cNvSpPr/>
          <p:nvPr/>
        </p:nvSpPr>
        <p:spPr bwMode="auto">
          <a:xfrm>
            <a:off x="6222867" y="2552525"/>
            <a:ext cx="469900" cy="4616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dirty="0">
                <a:latin typeface="Arial" panose="020B0604020202020204" pitchFamily="34" charset="0"/>
              </a:rPr>
              <a:t>C</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cxnSp>
        <p:nvCxnSpPr>
          <p:cNvPr id="18" name="直接连接符 17"/>
          <p:cNvCxnSpPr>
            <a:stCxn id="12" idx="6"/>
            <a:endCxn id="15" idx="2"/>
          </p:cNvCxnSpPr>
          <p:nvPr/>
        </p:nvCxnSpPr>
        <p:spPr bwMode="auto">
          <a:xfrm>
            <a:off x="5206865" y="2783357"/>
            <a:ext cx="1016002" cy="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9" name="椭圆 18"/>
          <p:cNvSpPr/>
          <p:nvPr/>
        </p:nvSpPr>
        <p:spPr bwMode="auto">
          <a:xfrm>
            <a:off x="7708769" y="2552525"/>
            <a:ext cx="469900" cy="461664"/>
          </a:xfrm>
          <a:prstGeom prst="ellipse">
            <a:avLst/>
          </a:prstGeom>
          <a:solidFill>
            <a:srgbClr val="EC654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a:ln>
                  <a:noFill/>
                </a:ln>
                <a:solidFill>
                  <a:schemeClr val="tx1"/>
                </a:solidFill>
                <a:effectLst/>
                <a:latin typeface="Arial" panose="020B0604020202020204" pitchFamily="34" charset="0"/>
              </a:rPr>
              <a:t>D</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cxnSp>
        <p:nvCxnSpPr>
          <p:cNvPr id="20" name="直接连接符 19"/>
          <p:cNvCxnSpPr>
            <a:stCxn id="15" idx="6"/>
            <a:endCxn id="19" idx="2"/>
          </p:cNvCxnSpPr>
          <p:nvPr/>
        </p:nvCxnSpPr>
        <p:spPr bwMode="auto">
          <a:xfrm>
            <a:off x="6692767" y="2783357"/>
            <a:ext cx="1016002" cy="0"/>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6" name="文本框 25"/>
          <p:cNvSpPr txBox="1"/>
          <p:nvPr/>
        </p:nvSpPr>
        <p:spPr>
          <a:xfrm>
            <a:off x="8793586" y="3457455"/>
            <a:ext cx="2514600" cy="461665"/>
          </a:xfrm>
          <a:prstGeom prst="rect">
            <a:avLst/>
          </a:prstGeom>
          <a:noFill/>
        </p:spPr>
        <p:txBody>
          <a:bodyPr wrap="square" rtlCol="0">
            <a:spAutoFit/>
          </a:bodyPr>
          <a:lstStyle/>
          <a:p>
            <a:r>
              <a:rPr lang="en-US" altLang="zh-CN" sz="2400" b="1" dirty="0">
                <a:solidFill>
                  <a:srgbClr val="FF0000"/>
                </a:solidFill>
              </a:rPr>
              <a:t>True ellipse</a:t>
            </a:r>
            <a:endParaRPr lang="zh-CN" altLang="en-US" sz="2400" b="1" dirty="0">
              <a:solidFill>
                <a:srgbClr val="FF0000"/>
              </a:solidFill>
            </a:endParaRPr>
          </a:p>
        </p:txBody>
      </p:sp>
      <p:sp>
        <p:nvSpPr>
          <p:cNvPr id="30" name="椭圆 29"/>
          <p:cNvSpPr/>
          <p:nvPr/>
        </p:nvSpPr>
        <p:spPr bwMode="auto">
          <a:xfrm>
            <a:off x="7708769" y="3428999"/>
            <a:ext cx="469900" cy="461664"/>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lang="en-US" altLang="zh-CN" dirty="0">
                <a:latin typeface="Arial" panose="020B0604020202020204" pitchFamily="34" charset="0"/>
              </a:rPr>
              <a:t>B</a:t>
            </a: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cxnSp>
        <p:nvCxnSpPr>
          <p:cNvPr id="31" name="直接连接符 30"/>
          <p:cNvCxnSpPr>
            <a:stCxn id="15" idx="5"/>
            <a:endCxn id="30" idx="2"/>
          </p:cNvCxnSpPr>
          <p:nvPr/>
        </p:nvCxnSpPr>
        <p:spPr bwMode="auto">
          <a:xfrm>
            <a:off x="6623952" y="2946580"/>
            <a:ext cx="1084817" cy="713251"/>
          </a:xfrm>
          <a:prstGeom prst="line">
            <a:avLst/>
          </a:prstGeom>
          <a:ln>
            <a:solidFill>
              <a:srgbClr val="FF000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2" name="文本框 31"/>
          <p:cNvSpPr txBox="1"/>
          <p:nvPr/>
        </p:nvSpPr>
        <p:spPr>
          <a:xfrm>
            <a:off x="8793586" y="2526092"/>
            <a:ext cx="2514600" cy="461665"/>
          </a:xfrm>
          <a:prstGeom prst="rect">
            <a:avLst/>
          </a:prstGeom>
          <a:noFill/>
        </p:spPr>
        <p:txBody>
          <a:bodyPr wrap="square" rtlCol="0">
            <a:spAutoFit/>
          </a:bodyPr>
          <a:lstStyle/>
          <a:p>
            <a:r>
              <a:rPr lang="en-US" altLang="zh-CN" sz="2400" b="1" dirty="0">
                <a:solidFill>
                  <a:srgbClr val="92D050"/>
                </a:solidFill>
              </a:rPr>
              <a:t>False ellipse</a:t>
            </a:r>
            <a:endParaRPr lang="zh-CN" altLang="en-US" sz="2400" b="1" dirty="0">
              <a:solidFill>
                <a:srgbClr val="92D050"/>
              </a:solidFill>
            </a:endParaRPr>
          </a:p>
        </p:txBody>
      </p:sp>
      <p:sp>
        <p:nvSpPr>
          <p:cNvPr id="36" name="矩形: 圆角 35"/>
          <p:cNvSpPr/>
          <p:nvPr/>
        </p:nvSpPr>
        <p:spPr bwMode="auto">
          <a:xfrm>
            <a:off x="4521200" y="2400300"/>
            <a:ext cx="3949700" cy="713251"/>
          </a:xfrm>
          <a:prstGeom prst="roundRect">
            <a:avLst/>
          </a:prstGeom>
          <a:noFill/>
          <a:ln w="381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cxnSp>
        <p:nvCxnSpPr>
          <p:cNvPr id="38" name="直接箭头连接符 37"/>
          <p:cNvCxnSpPr/>
          <p:nvPr/>
        </p:nvCxnSpPr>
        <p:spPr bwMode="auto">
          <a:xfrm flipV="1">
            <a:off x="7200768" y="3897192"/>
            <a:ext cx="508001" cy="47748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0" name="文本框 39"/>
          <p:cNvSpPr txBox="1"/>
          <p:nvPr/>
        </p:nvSpPr>
        <p:spPr>
          <a:xfrm>
            <a:off x="5461001" y="4409242"/>
            <a:ext cx="6333066" cy="461665"/>
          </a:xfrm>
          <a:prstGeom prst="rect">
            <a:avLst/>
          </a:prstGeom>
          <a:noFill/>
        </p:spPr>
        <p:txBody>
          <a:bodyPr wrap="square" rtlCol="0">
            <a:spAutoFit/>
          </a:bodyPr>
          <a:lstStyle/>
          <a:p>
            <a:r>
              <a:rPr lang="en-US" altLang="zh-CN" sz="2400" b="1" dirty="0"/>
              <a:t>Single arc cannot fit the true ellipse well alone</a:t>
            </a:r>
            <a:endParaRPr lang="zh-CN" altLang="en-US" sz="2400" b="1" dirty="0"/>
          </a:p>
        </p:txBody>
      </p:sp>
      <p:sp>
        <p:nvSpPr>
          <p:cNvPr id="43" name="文本框 42"/>
          <p:cNvSpPr txBox="1"/>
          <p:nvPr/>
        </p:nvSpPr>
        <p:spPr>
          <a:xfrm>
            <a:off x="4806885" y="5135775"/>
            <a:ext cx="7086601" cy="461665"/>
          </a:xfrm>
          <a:prstGeom prst="rect">
            <a:avLst/>
          </a:prstGeom>
          <a:noFill/>
        </p:spPr>
        <p:txBody>
          <a:bodyPr wrap="square" rtlCol="0">
            <a:spAutoFit/>
          </a:bodyPr>
          <a:lstStyle/>
          <a:p>
            <a:pPr algn="ctr"/>
            <a:r>
              <a:rPr lang="en-US" altLang="zh-CN" sz="2400" b="1" dirty="0"/>
              <a:t>Exhaustive grouping will lead to inefficient detection</a:t>
            </a:r>
            <a:endParaRPr lang="zh-CN" altLang="en-US" sz="2400" b="1" dirty="0"/>
          </a:p>
        </p:txBody>
      </p:sp>
      <p:sp>
        <p:nvSpPr>
          <p:cNvPr id="46" name="文本框 45"/>
          <p:cNvSpPr txBox="1"/>
          <p:nvPr/>
        </p:nvSpPr>
        <p:spPr>
          <a:xfrm>
            <a:off x="387350" y="5913120"/>
            <a:ext cx="11743055" cy="460375"/>
          </a:xfrm>
          <a:prstGeom prst="rect">
            <a:avLst/>
          </a:prstGeom>
          <a:noFill/>
        </p:spPr>
        <p:txBody>
          <a:bodyPr wrap="square" rtlCol="0">
            <a:spAutoFit/>
          </a:bodyPr>
          <a:lstStyle/>
          <a:p>
            <a:r>
              <a:rPr lang="en-US" altLang="zh-CN" sz="2400" b="1" dirty="0"/>
              <a:t>We need </a:t>
            </a:r>
            <a:r>
              <a:rPr lang="en-US" altLang="zh-CN" sz="2400" b="1" dirty="0">
                <a:solidFill>
                  <a:srgbClr val="FF0000"/>
                </a:solidFill>
              </a:rPr>
              <a:t>an efficient data structure </a:t>
            </a:r>
            <a:r>
              <a:rPr lang="en-US" altLang="zh-CN" sz="2400" b="1" dirty="0"/>
              <a:t>to store candidate ellipses and help arc clustering</a:t>
            </a:r>
            <a:endParaRPr lang="zh-CN" altLang="en-US" sz="2400" dirty="0"/>
          </a:p>
        </p:txBody>
      </p:sp>
      <p:sp>
        <p:nvSpPr>
          <p:cNvPr id="22" name="灯片编号占位符 2">
            <a:extLst>
              <a:ext uri="{FF2B5EF4-FFF2-40B4-BE49-F238E27FC236}">
                <a16:creationId xmlns:a16="http://schemas.microsoft.com/office/drawing/2014/main" id="{9FAEE8F7-9EF4-9458-725C-741DA1ACCDD3}"/>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6</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randombar(horizont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randombar(horizontal)">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3"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Arc Grouping by the Disjoint-Set Forest</a:t>
            </a:r>
            <a:endParaRPr lang="zh-CN" altLang="en-US" dirty="0">
              <a:latin typeface="+mn-lt"/>
              <a:ea typeface="+mn-ea"/>
              <a:cs typeface="+mn-ea"/>
              <a:sym typeface="+mn-lt"/>
            </a:endParaRPr>
          </a:p>
        </p:txBody>
      </p:sp>
      <p:pic>
        <p:nvPicPr>
          <p:cNvPr id="11" name="图片 10"/>
          <p:cNvPicPr>
            <a:picLocks noChangeAspect="1"/>
          </p:cNvPicPr>
          <p:nvPr/>
        </p:nvPicPr>
        <p:blipFill>
          <a:blip r:embed="rId4"/>
          <a:stretch>
            <a:fillRect/>
          </a:stretch>
        </p:blipFill>
        <p:spPr>
          <a:xfrm>
            <a:off x="1433261" y="1813799"/>
            <a:ext cx="9046077" cy="3597115"/>
          </a:xfrm>
          <a:prstGeom prst="rect">
            <a:avLst/>
          </a:prstGeom>
        </p:spPr>
      </p:pic>
      <p:sp>
        <p:nvSpPr>
          <p:cNvPr id="12" name="箭头: 右 11"/>
          <p:cNvSpPr/>
          <p:nvPr/>
        </p:nvSpPr>
        <p:spPr bwMode="auto">
          <a:xfrm>
            <a:off x="4343400" y="3429000"/>
            <a:ext cx="419100" cy="241300"/>
          </a:xfrm>
          <a:prstGeom prs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4" name="箭头: 右 23"/>
          <p:cNvSpPr/>
          <p:nvPr/>
        </p:nvSpPr>
        <p:spPr bwMode="auto">
          <a:xfrm>
            <a:off x="7277102" y="3429000"/>
            <a:ext cx="419100" cy="241300"/>
          </a:xfrm>
          <a:prstGeom prst="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8" name="灯片编号占位符 2">
            <a:extLst>
              <a:ext uri="{FF2B5EF4-FFF2-40B4-BE49-F238E27FC236}">
                <a16:creationId xmlns:a16="http://schemas.microsoft.com/office/drawing/2014/main" id="{22D0D16F-7E70-E0DE-9F39-2B548137728A}"/>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7</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Arc Grouping by the Disjoint-Set Forest</a:t>
            </a:r>
            <a:endParaRPr lang="zh-CN" altLang="en-US" dirty="0">
              <a:latin typeface="+mn-lt"/>
              <a:ea typeface="+mn-ea"/>
              <a:cs typeface="+mn-ea"/>
              <a:sym typeface="+mn-lt"/>
            </a:endParaRPr>
          </a:p>
        </p:txBody>
      </p:sp>
      <p:pic>
        <p:nvPicPr>
          <p:cNvPr id="7" name="图片 6"/>
          <p:cNvPicPr>
            <a:picLocks noChangeAspect="1"/>
          </p:cNvPicPr>
          <p:nvPr/>
        </p:nvPicPr>
        <p:blipFill>
          <a:blip r:embed="rId3"/>
          <a:stretch>
            <a:fillRect/>
          </a:stretch>
        </p:blipFill>
        <p:spPr>
          <a:xfrm>
            <a:off x="2595033" y="1351130"/>
            <a:ext cx="5635348" cy="5079069"/>
          </a:xfrm>
          <a:prstGeom prst="rect">
            <a:avLst/>
          </a:prstGeom>
        </p:spPr>
      </p:pic>
      <p:sp>
        <p:nvSpPr>
          <p:cNvPr id="8" name="文本框 7"/>
          <p:cNvSpPr txBox="1"/>
          <p:nvPr/>
        </p:nvSpPr>
        <p:spPr>
          <a:xfrm>
            <a:off x="381000" y="1727200"/>
            <a:ext cx="1789919" cy="461665"/>
          </a:xfrm>
          <a:prstGeom prst="rect">
            <a:avLst/>
          </a:prstGeom>
          <a:noFill/>
        </p:spPr>
        <p:txBody>
          <a:bodyPr wrap="square" rtlCol="0">
            <a:spAutoFit/>
          </a:bodyPr>
          <a:lstStyle/>
          <a:p>
            <a:r>
              <a:rPr lang="en-US" altLang="zh-CN" sz="2400" b="1" dirty="0"/>
              <a:t>Relationship</a:t>
            </a:r>
            <a:endParaRPr lang="zh-CN" altLang="en-US" sz="2400" b="1" dirty="0"/>
          </a:p>
        </p:txBody>
      </p:sp>
      <p:cxnSp>
        <p:nvCxnSpPr>
          <p:cNvPr id="11" name="直接箭头连接符 10"/>
          <p:cNvCxnSpPr/>
          <p:nvPr/>
        </p:nvCxnSpPr>
        <p:spPr bwMode="auto">
          <a:xfrm flipV="1">
            <a:off x="859367" y="2654300"/>
            <a:ext cx="0" cy="3683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 name="文本框 11"/>
          <p:cNvSpPr txBox="1"/>
          <p:nvPr/>
        </p:nvSpPr>
        <p:spPr>
          <a:xfrm>
            <a:off x="1130300" y="2654300"/>
            <a:ext cx="1789918" cy="461665"/>
          </a:xfrm>
          <a:prstGeom prst="rect">
            <a:avLst/>
          </a:prstGeom>
          <a:noFill/>
        </p:spPr>
        <p:txBody>
          <a:bodyPr wrap="square" rtlCol="0">
            <a:spAutoFit/>
          </a:bodyPr>
          <a:lstStyle/>
          <a:p>
            <a:r>
              <a:rPr lang="en-US" altLang="zh-CN" sz="2400" b="1" dirty="0"/>
              <a:t>Parent-child</a:t>
            </a:r>
            <a:endParaRPr lang="zh-CN" altLang="en-US" sz="2400" b="1" dirty="0"/>
          </a:p>
        </p:txBody>
      </p:sp>
      <p:cxnSp>
        <p:nvCxnSpPr>
          <p:cNvPr id="23" name="直接箭头连接符 22"/>
          <p:cNvCxnSpPr/>
          <p:nvPr/>
        </p:nvCxnSpPr>
        <p:spPr bwMode="auto">
          <a:xfrm flipV="1">
            <a:off x="859368" y="3429000"/>
            <a:ext cx="0" cy="368300"/>
          </a:xfrm>
          <a:prstGeom prst="straightConnector1">
            <a:avLst/>
          </a:prstGeom>
          <a:ln>
            <a:solidFill>
              <a:srgbClr val="00B050"/>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5" name="文本框 24"/>
          <p:cNvSpPr txBox="1"/>
          <p:nvPr/>
        </p:nvSpPr>
        <p:spPr>
          <a:xfrm>
            <a:off x="1130300" y="3429000"/>
            <a:ext cx="1943875" cy="461665"/>
          </a:xfrm>
          <a:prstGeom prst="rect">
            <a:avLst/>
          </a:prstGeom>
          <a:noFill/>
        </p:spPr>
        <p:txBody>
          <a:bodyPr wrap="square" rtlCol="0">
            <a:spAutoFit/>
          </a:bodyPr>
          <a:lstStyle/>
          <a:p>
            <a:r>
              <a:rPr lang="en-US" altLang="zh-CN" sz="2400" b="1" dirty="0"/>
              <a:t>Brotherhood</a:t>
            </a:r>
            <a:endParaRPr lang="zh-CN" altLang="en-US" sz="2400" b="1" dirty="0"/>
          </a:p>
        </p:txBody>
      </p:sp>
      <p:sp>
        <p:nvSpPr>
          <p:cNvPr id="15" name="矩形 14"/>
          <p:cNvSpPr/>
          <p:nvPr/>
        </p:nvSpPr>
        <p:spPr bwMode="auto">
          <a:xfrm>
            <a:off x="4787900" y="4648200"/>
            <a:ext cx="1028700" cy="9525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26" name="矩形 25"/>
          <p:cNvSpPr/>
          <p:nvPr/>
        </p:nvSpPr>
        <p:spPr bwMode="auto">
          <a:xfrm>
            <a:off x="6616700" y="3022600"/>
            <a:ext cx="1028700" cy="9525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cxnSp>
        <p:nvCxnSpPr>
          <p:cNvPr id="19" name="直接连接符 18"/>
          <p:cNvCxnSpPr>
            <a:stCxn id="26" idx="2"/>
            <a:endCxn id="32" idx="1"/>
          </p:cNvCxnSpPr>
          <p:nvPr/>
        </p:nvCxnSpPr>
        <p:spPr bwMode="auto">
          <a:xfrm>
            <a:off x="7131050" y="3975100"/>
            <a:ext cx="105442" cy="1365769"/>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1" name="直接连接符 30"/>
          <p:cNvCxnSpPr>
            <a:stCxn id="32" idx="1"/>
          </p:cNvCxnSpPr>
          <p:nvPr/>
        </p:nvCxnSpPr>
        <p:spPr bwMode="auto">
          <a:xfrm flipH="1" flipV="1">
            <a:off x="5816600" y="5124450"/>
            <a:ext cx="1419892" cy="216419"/>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2" name="椭圆 31"/>
          <p:cNvSpPr/>
          <p:nvPr/>
        </p:nvSpPr>
        <p:spPr bwMode="auto">
          <a:xfrm>
            <a:off x="7131050" y="5240700"/>
            <a:ext cx="720000" cy="684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Arial" panose="020B0604020202020204" pitchFamily="34" charset="0"/>
              </a:rPr>
              <a:t>Root</a:t>
            </a:r>
            <a:endParaRPr kumimoji="0" lang="zh-CN" altLang="en-US" sz="2000" b="1" i="0" u="none" strike="noStrike" cap="none" normalizeH="0" baseline="0" dirty="0">
              <a:ln>
                <a:noFill/>
              </a:ln>
              <a:solidFill>
                <a:schemeClr val="tx1"/>
              </a:solidFill>
              <a:effectLst/>
              <a:latin typeface="Arial" panose="020B0604020202020204" pitchFamily="34" charset="0"/>
            </a:endParaRPr>
          </a:p>
        </p:txBody>
      </p:sp>
      <p:sp>
        <p:nvSpPr>
          <p:cNvPr id="39" name="文本框 38"/>
          <p:cNvSpPr txBox="1"/>
          <p:nvPr/>
        </p:nvSpPr>
        <p:spPr>
          <a:xfrm>
            <a:off x="8079707" y="5335038"/>
            <a:ext cx="3034519" cy="461665"/>
          </a:xfrm>
          <a:prstGeom prst="rect">
            <a:avLst/>
          </a:prstGeom>
          <a:noFill/>
        </p:spPr>
        <p:txBody>
          <a:bodyPr wrap="square" rtlCol="0">
            <a:spAutoFit/>
          </a:bodyPr>
          <a:lstStyle/>
          <a:p>
            <a:r>
              <a:rPr lang="en-US" altLang="zh-CN" sz="2400" b="1" dirty="0"/>
              <a:t>Two candidate ellipses</a:t>
            </a:r>
            <a:endParaRPr lang="zh-CN" altLang="en-US" sz="2400" b="1" dirty="0"/>
          </a:p>
        </p:txBody>
      </p:sp>
      <p:sp>
        <p:nvSpPr>
          <p:cNvPr id="17" name="灯片编号占位符 2">
            <a:extLst>
              <a:ext uri="{FF2B5EF4-FFF2-40B4-BE49-F238E27FC236}">
                <a16:creationId xmlns:a16="http://schemas.microsoft.com/office/drawing/2014/main" id="{F1E0F8A4-2CF6-5E72-80D0-B9004A21C23E}"/>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8</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32"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8502757" y="2924119"/>
            <a:ext cx="3441700" cy="19685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4" name="Title 3"/>
          <p:cNvSpPr>
            <a:spLocks noGrp="1"/>
          </p:cNvSpPr>
          <p:nvPr>
            <p:ph type="title"/>
          </p:nvPr>
        </p:nvSpPr>
        <p:spPr>
          <a:xfrm>
            <a:off x="529166" y="52600"/>
            <a:ext cx="11133667" cy="1040267"/>
          </a:xfrm>
        </p:spPr>
        <p:txBody>
          <a:bodyPr/>
          <a:lstStyle/>
          <a:p>
            <a:r>
              <a:rPr lang="en-US" altLang="zh-CN" dirty="0"/>
              <a:t>Gradient Projection</a:t>
            </a:r>
            <a:endParaRPr lang="zh-CN" altLang="en-US" dirty="0">
              <a:latin typeface="+mn-lt"/>
              <a:ea typeface="+mn-ea"/>
              <a:cs typeface="+mn-ea"/>
              <a:sym typeface="+mn-lt"/>
            </a:endParaRPr>
          </a:p>
        </p:txBody>
      </p:sp>
      <p:sp>
        <p:nvSpPr>
          <p:cNvPr id="23" name="椭圆 22"/>
          <p:cNvSpPr/>
          <p:nvPr/>
        </p:nvSpPr>
        <p:spPr bwMode="auto">
          <a:xfrm>
            <a:off x="221399" y="2900788"/>
            <a:ext cx="3035300" cy="1932327"/>
          </a:xfrm>
          <a:prstGeom prst="ellipse">
            <a:avLst/>
          </a:prstGeom>
          <a:noFill/>
          <a:ln w="38100" cap="flat" cmpd="sng" algn="ctr">
            <a:solidFill>
              <a:srgbClr val="00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7" name="弧形 6"/>
          <p:cNvSpPr/>
          <p:nvPr/>
        </p:nvSpPr>
        <p:spPr bwMode="auto">
          <a:xfrm rot="19995709">
            <a:off x="8451575" y="3099108"/>
            <a:ext cx="1829807" cy="739133"/>
          </a:xfrm>
          <a:prstGeom prst="arc">
            <a:avLst>
              <a:gd name="adj1" fmla="val 11438991"/>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25" name="弧形 24"/>
          <p:cNvSpPr/>
          <p:nvPr/>
        </p:nvSpPr>
        <p:spPr bwMode="auto">
          <a:xfrm rot="12150460">
            <a:off x="8584227" y="3987966"/>
            <a:ext cx="1555512" cy="735441"/>
          </a:xfrm>
          <a:prstGeom prst="arc">
            <a:avLst>
              <a:gd name="adj1" fmla="val 12507130"/>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27" name="弧形 26"/>
          <p:cNvSpPr/>
          <p:nvPr/>
        </p:nvSpPr>
        <p:spPr bwMode="auto">
          <a:xfrm rot="19995709">
            <a:off x="178129" y="3039606"/>
            <a:ext cx="1829807" cy="739133"/>
          </a:xfrm>
          <a:prstGeom prst="arc">
            <a:avLst>
              <a:gd name="adj1" fmla="val 11438991"/>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28" name="弧形 27"/>
          <p:cNvSpPr/>
          <p:nvPr/>
        </p:nvSpPr>
        <p:spPr bwMode="auto">
          <a:xfrm rot="12150460">
            <a:off x="315276" y="3949372"/>
            <a:ext cx="1555512" cy="735441"/>
          </a:xfrm>
          <a:prstGeom prst="arc">
            <a:avLst>
              <a:gd name="adj1" fmla="val 12507130"/>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29" name="文本框 28"/>
          <p:cNvSpPr txBox="1"/>
          <p:nvPr/>
        </p:nvSpPr>
        <p:spPr>
          <a:xfrm>
            <a:off x="744169" y="2417895"/>
            <a:ext cx="2416285" cy="461665"/>
          </a:xfrm>
          <a:prstGeom prst="rect">
            <a:avLst/>
          </a:prstGeom>
          <a:noFill/>
        </p:spPr>
        <p:txBody>
          <a:bodyPr wrap="square" rtlCol="0">
            <a:spAutoFit/>
          </a:bodyPr>
          <a:lstStyle/>
          <a:p>
            <a:pPr algn="ctr"/>
            <a:r>
              <a:rPr lang="en-US" altLang="zh-CN" sz="2400" b="1" dirty="0"/>
              <a:t>Ground truth</a:t>
            </a:r>
            <a:endParaRPr lang="zh-CN" altLang="en-US" sz="2400" b="1" dirty="0"/>
          </a:p>
        </p:txBody>
      </p:sp>
      <p:sp>
        <p:nvSpPr>
          <p:cNvPr id="30" name="文本框 29"/>
          <p:cNvSpPr txBox="1"/>
          <p:nvPr/>
        </p:nvSpPr>
        <p:spPr>
          <a:xfrm>
            <a:off x="8579842" y="2387058"/>
            <a:ext cx="3282842" cy="461665"/>
          </a:xfrm>
          <a:prstGeom prst="rect">
            <a:avLst/>
          </a:prstGeom>
          <a:noFill/>
        </p:spPr>
        <p:txBody>
          <a:bodyPr wrap="square" rtlCol="0">
            <a:spAutoFit/>
          </a:bodyPr>
          <a:lstStyle/>
          <a:p>
            <a:pPr algn="ctr"/>
            <a:r>
              <a:rPr lang="en-US" altLang="zh-CN" sz="2400" b="1" dirty="0"/>
              <a:t>False candidate ellipse</a:t>
            </a:r>
            <a:endParaRPr lang="zh-CN" altLang="en-US" sz="2400" b="1" dirty="0"/>
          </a:p>
        </p:txBody>
      </p:sp>
      <p:sp>
        <p:nvSpPr>
          <p:cNvPr id="32" name="椭圆 31"/>
          <p:cNvSpPr/>
          <p:nvPr/>
        </p:nvSpPr>
        <p:spPr bwMode="auto">
          <a:xfrm>
            <a:off x="4158851" y="2986034"/>
            <a:ext cx="3441700" cy="1968500"/>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31" name="椭圆 30"/>
          <p:cNvSpPr/>
          <p:nvPr/>
        </p:nvSpPr>
        <p:spPr bwMode="auto">
          <a:xfrm>
            <a:off x="4158851" y="3022207"/>
            <a:ext cx="3035300" cy="1932327"/>
          </a:xfrm>
          <a:prstGeom prst="ellipse">
            <a:avLst/>
          </a:prstGeom>
          <a:noFill/>
          <a:ln w="38100" cap="flat" cmpd="sng" algn="ctr">
            <a:solidFill>
              <a:srgbClr val="00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ndParaRPr>
          </a:p>
        </p:txBody>
      </p:sp>
      <p:sp>
        <p:nvSpPr>
          <p:cNvPr id="141" name="文本框 140"/>
          <p:cNvSpPr txBox="1"/>
          <p:nvPr/>
        </p:nvSpPr>
        <p:spPr>
          <a:xfrm>
            <a:off x="4626640" y="2387058"/>
            <a:ext cx="2567511" cy="461665"/>
          </a:xfrm>
          <a:prstGeom prst="rect">
            <a:avLst/>
          </a:prstGeom>
          <a:noFill/>
        </p:spPr>
        <p:txBody>
          <a:bodyPr wrap="square" rtlCol="0">
            <a:spAutoFit/>
          </a:bodyPr>
          <a:lstStyle/>
          <a:p>
            <a:pPr algn="ctr"/>
            <a:r>
              <a:rPr lang="en-US" altLang="zh-CN" sz="2400" b="1" dirty="0"/>
              <a:t>overlap</a:t>
            </a:r>
            <a:endParaRPr lang="zh-CN" altLang="en-US" sz="2400" b="1" dirty="0"/>
          </a:p>
        </p:txBody>
      </p:sp>
      <p:sp>
        <p:nvSpPr>
          <p:cNvPr id="142" name="文本框 141"/>
          <p:cNvSpPr txBox="1"/>
          <p:nvPr/>
        </p:nvSpPr>
        <p:spPr>
          <a:xfrm>
            <a:off x="8582684" y="5799954"/>
            <a:ext cx="3080149" cy="461665"/>
          </a:xfrm>
          <a:prstGeom prst="rect">
            <a:avLst/>
          </a:prstGeom>
          <a:noFill/>
        </p:spPr>
        <p:txBody>
          <a:bodyPr wrap="square" rtlCol="0">
            <a:spAutoFit/>
          </a:bodyPr>
          <a:lstStyle/>
          <a:p>
            <a:pPr algn="ctr"/>
            <a:r>
              <a:rPr lang="en-US" altLang="zh-CN" sz="2400" b="1" dirty="0"/>
              <a:t>No supporting arc</a:t>
            </a:r>
            <a:endParaRPr lang="zh-CN" altLang="en-US" sz="2400" b="1" dirty="0"/>
          </a:p>
        </p:txBody>
      </p:sp>
      <p:cxnSp>
        <p:nvCxnSpPr>
          <p:cNvPr id="151" name="直接箭头连接符 150"/>
          <p:cNvCxnSpPr>
            <a:stCxn id="142" idx="0"/>
            <a:endCxn id="32" idx="5"/>
          </p:cNvCxnSpPr>
          <p:nvPr/>
        </p:nvCxnSpPr>
        <p:spPr bwMode="auto">
          <a:xfrm flipH="1" flipV="1">
            <a:off x="7096526" y="4666254"/>
            <a:ext cx="3026233" cy="113370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52" name="直接箭头连接符 151"/>
          <p:cNvCxnSpPr>
            <a:stCxn id="142" idx="0"/>
            <a:endCxn id="2" idx="5"/>
          </p:cNvCxnSpPr>
          <p:nvPr/>
        </p:nvCxnSpPr>
        <p:spPr bwMode="auto">
          <a:xfrm flipV="1">
            <a:off x="10122759" y="4604339"/>
            <a:ext cx="1317673" cy="1195615"/>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65" name="弧形 164"/>
          <p:cNvSpPr/>
          <p:nvPr/>
        </p:nvSpPr>
        <p:spPr bwMode="auto">
          <a:xfrm rot="20334225">
            <a:off x="4218535" y="3135801"/>
            <a:ext cx="1829807" cy="739133"/>
          </a:xfrm>
          <a:prstGeom prst="arc">
            <a:avLst>
              <a:gd name="adj1" fmla="val 11438991"/>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166" name="弧形 165"/>
          <p:cNvSpPr/>
          <p:nvPr/>
        </p:nvSpPr>
        <p:spPr bwMode="auto">
          <a:xfrm rot="12150460">
            <a:off x="4213832" y="4058697"/>
            <a:ext cx="1555512" cy="735441"/>
          </a:xfrm>
          <a:prstGeom prst="arc">
            <a:avLst>
              <a:gd name="adj1" fmla="val 12507130"/>
              <a:gd name="adj2" fmla="val 20302445"/>
            </a:avLst>
          </a:prstGeom>
          <a:noFill/>
          <a:ln w="762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sp>
        <p:nvSpPr>
          <p:cNvPr id="21" name="灯片编号占位符 2">
            <a:extLst>
              <a:ext uri="{FF2B5EF4-FFF2-40B4-BE49-F238E27FC236}">
                <a16:creationId xmlns:a16="http://schemas.microsoft.com/office/drawing/2014/main" id="{0657E82B-DA82-226C-980D-795189C64CD1}"/>
              </a:ext>
            </a:extLst>
          </p:cNvPr>
          <p:cNvSpPr>
            <a:spLocks noGrp="1"/>
          </p:cNvSpPr>
          <p:nvPr>
            <p:ph type="sldNum" sz="quarter" idx="10"/>
          </p:nvPr>
        </p:nvSpPr>
        <p:spPr>
          <a:xfrm>
            <a:off x="10576984" y="6283776"/>
            <a:ext cx="1615016" cy="558459"/>
          </a:xfrm>
        </p:spPr>
        <p:txBody>
          <a:bodyPr wrap="square" anchor="t">
            <a:noAutofit/>
          </a:bodyPr>
          <a:lstStyle/>
          <a:p>
            <a:pPr algn="ctr">
              <a:lnSpc>
                <a:spcPct val="90000"/>
              </a:lnSpc>
              <a:spcAft>
                <a:spcPts val="600"/>
              </a:spcAft>
              <a:defRPr/>
            </a:pPr>
            <a:fld id="{8F1814BC-7D2C-4547-A122-34637624FBBE}" type="slidenum">
              <a:rPr lang="en-US" sz="2400" smtClean="0">
                <a:solidFill>
                  <a:srgbClr val="000000"/>
                </a:solidFill>
                <a:latin typeface="+mn-lt"/>
                <a:cs typeface="+mn-ea"/>
                <a:sym typeface="+mn-lt"/>
              </a:rPr>
              <a:pPr algn="ctr">
                <a:lnSpc>
                  <a:spcPct val="90000"/>
                </a:lnSpc>
                <a:spcAft>
                  <a:spcPts val="600"/>
                </a:spcAft>
                <a:defRPr/>
              </a:pPr>
              <a:t>9</a:t>
            </a:fld>
            <a:r>
              <a:rPr lang="en-US" altLang="zh-CN" sz="2400" dirty="0">
                <a:solidFill>
                  <a:srgbClr val="000000"/>
                </a:solidFill>
                <a:latin typeface="+mn-lt"/>
                <a:cs typeface="+mn-ea"/>
                <a:sym typeface="+mn-lt"/>
              </a:rPr>
              <a:t>/18</a:t>
            </a:r>
            <a:endParaRPr lang="en-US" sz="2400" dirty="0">
              <a:solidFill>
                <a:srgbClr val="000000"/>
              </a:solidFill>
              <a:latin typeface="+mn-lt"/>
              <a:cs typeface="+mn-ea"/>
              <a:sym typeface="+mn-lt"/>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f4c8632c-dbb2-4d99-a6fb-c1bc616352da"/>
  <p:tag name="COMMONDATA" val="eyJoZGlkIjoiZmRmMDMyNzMzMjcwYjlhN2ExOTMzZTI1ZDkxZWFkM2EifQ=="/>
</p:tagLst>
</file>

<file path=ppt/tags/tag2.xml><?xml version="1.0" encoding="utf-8"?>
<p:tagLst xmlns:a="http://schemas.openxmlformats.org/drawingml/2006/main" xmlns:r="http://schemas.openxmlformats.org/officeDocument/2006/relationships" xmlns:p="http://schemas.openxmlformats.org/presentationml/2006/main">
  <p:tag name="TIMING" val="|2|1.5"/>
</p:tagLst>
</file>

<file path=ppt/tags/tag3.xml><?xml version="1.0" encoding="utf-8"?>
<p:tagLst xmlns:a="http://schemas.openxmlformats.org/drawingml/2006/main" xmlns:r="http://schemas.openxmlformats.org/officeDocument/2006/relationships" xmlns:p="http://schemas.openxmlformats.org/presentationml/2006/main">
  <p:tag name="TIMING" val="|0|0|0.3|0|0"/>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2cqah0c">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a:ln>
              <a:noFill/>
            </a:ln>
            <a:solidFill>
              <a:schemeClr val="tx1"/>
            </a:solidFill>
            <a:effectLst/>
            <a:latin typeface="Arial" panose="020B0604020202020204" pitchFamily="34"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14751</TotalTime>
  <Words>1517</Words>
  <Application>Microsoft Macintosh PowerPoint</Application>
  <PresentationFormat>宽屏</PresentationFormat>
  <Paragraphs>297</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宋体</vt:lpstr>
      <vt:lpstr>微软雅黑</vt:lpstr>
      <vt:lpstr>新細明體</vt:lpstr>
      <vt:lpstr>Arial</vt:lpstr>
      <vt:lpstr>Calibri</vt:lpstr>
      <vt:lpstr>Consolas</vt:lpstr>
      <vt:lpstr>Wingdings</vt:lpstr>
      <vt:lpstr>Network</vt:lpstr>
      <vt:lpstr>EDSF: FAST AND ACCURATE ELLIPSE DETECTION VIA DISJOINT-SET FOREST</vt:lpstr>
      <vt:lpstr>Problem Statement</vt:lpstr>
      <vt:lpstr>Applications</vt:lpstr>
      <vt:lpstr>Related Work</vt:lpstr>
      <vt:lpstr>Motivation</vt:lpstr>
      <vt:lpstr>Analysis</vt:lpstr>
      <vt:lpstr>Arc Grouping by the Disjoint-Set Forest</vt:lpstr>
      <vt:lpstr>Arc Grouping by the Disjoint-Set Forest</vt:lpstr>
      <vt:lpstr>Gradient Projection</vt:lpstr>
      <vt:lpstr>Gradient Projection</vt:lpstr>
      <vt:lpstr>Grouping Constraints</vt:lpstr>
      <vt:lpstr>Grouping Constraints</vt:lpstr>
      <vt:lpstr>Grouping Constraints</vt:lpstr>
      <vt:lpstr>Grouping Constraints</vt:lpstr>
      <vt:lpstr>Results</vt:lpstr>
      <vt:lpstr>Results</vt:lpstr>
      <vt:lpstr>Results</vt:lpstr>
      <vt:lpstr>Thank you for your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Printed Perforated Lampshades  for Continuous Projective Images</dc:title>
  <dc:creator>Haisen Zhao</dc:creator>
  <cp:lastModifiedBy>江 敬恩</cp:lastModifiedBy>
  <cp:revision>1890</cp:revision>
  <dcterms:created xsi:type="dcterms:W3CDTF">2016-07-27T16:03:00Z</dcterms:created>
  <dcterms:modified xsi:type="dcterms:W3CDTF">2022-07-18T06:05:47Z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BAE39FC5966641F590BBA13CF1676070</vt:lpwstr>
  </property>
  <property fmtid="{D5CDD505-2E9C-101B-9397-08002B2CF9AE}" pid="3" name="KSOProductBuildVer">
    <vt:lpwstr>2052-11.1.0.11830</vt:lpwstr>
  </property>
</Properties>
</file>